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81" r:id="rId14"/>
    <p:sldId id="276" r:id="rId15"/>
    <p:sldId id="272" r:id="rId16"/>
    <p:sldId id="273" r:id="rId17"/>
    <p:sldId id="284" r:id="rId18"/>
    <p:sldId id="285" r:id="rId19"/>
    <p:sldId id="282" r:id="rId20"/>
    <p:sldId id="277" r:id="rId21"/>
    <p:sldId id="279" r:id="rId22"/>
    <p:sldId id="283" r:id="rId23"/>
    <p:sldId id="278" r:id="rId24"/>
    <p:sldId id="275"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309"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2000" dirty="0"/>
              <a:t>登録木材関連事業者（登録累計数）の推移</a:t>
            </a:r>
            <a:endParaRPr lang="zh-CN" altLang="en-US" sz="2000" dirty="0"/>
          </a:p>
        </c:rich>
      </c:tx>
      <c:layout>
        <c:manualLayout>
          <c:xMode val="edge"/>
          <c:yMode val="edge"/>
          <c:x val="0.2214134012637223"/>
          <c:y val="6.0034939623169539E-2"/>
        </c:manualLayout>
      </c:layout>
      <c:overlay val="0"/>
    </c:title>
    <c:autoTitleDeleted val="0"/>
    <c:plotArea>
      <c:layout>
        <c:manualLayout>
          <c:layoutTarget val="inner"/>
          <c:xMode val="edge"/>
          <c:yMode val="edge"/>
          <c:x val="8.6177195982672525E-2"/>
          <c:y val="0.14140873362346598"/>
          <c:w val="0.74599955176655774"/>
          <c:h val="0.5337904324117807"/>
        </c:manualLayout>
      </c:layout>
      <c:lineChart>
        <c:grouping val="standard"/>
        <c:varyColors val="0"/>
        <c:ser>
          <c:idx val="0"/>
          <c:order val="0"/>
          <c:tx>
            <c:strRef>
              <c:f>Sheet1!$B$1</c:f>
              <c:strCache>
                <c:ptCount val="1"/>
                <c:pt idx="0">
                  <c:v>登録件数（件）</c:v>
                </c:pt>
              </c:strCache>
            </c:strRef>
          </c:tx>
          <c:spPr>
            <a:ln w="50800">
              <a:solidFill>
                <a:srgbClr val="0000FF"/>
              </a:solidFill>
              <a:prstDash val="solid"/>
            </a:ln>
          </c:spPr>
          <c:marker>
            <c:symbol val="none"/>
          </c:marker>
          <c:cat>
            <c:strRef>
              <c:f>Sheet1!$A$2:$A$33</c:f>
              <c:strCache>
                <c:ptCount val="32"/>
                <c:pt idx="0">
                  <c:v>11-12月</c:v>
                </c:pt>
                <c:pt idx="1">
                  <c:v>H30(2018)年1月</c:v>
                </c:pt>
                <c:pt idx="2">
                  <c:v>H30年2月</c:v>
                </c:pt>
                <c:pt idx="3">
                  <c:v>3月</c:v>
                </c:pt>
                <c:pt idx="4">
                  <c:v>4月</c:v>
                </c:pt>
                <c:pt idx="5">
                  <c:v>5月</c:v>
                </c:pt>
                <c:pt idx="6">
                  <c:v>6月</c:v>
                </c:pt>
                <c:pt idx="7">
                  <c:v>7月</c:v>
                </c:pt>
                <c:pt idx="8">
                  <c:v>8月</c:v>
                </c:pt>
                <c:pt idx="9">
                  <c:v>9月</c:v>
                </c:pt>
                <c:pt idx="10">
                  <c:v>10月</c:v>
                </c:pt>
                <c:pt idx="11">
                  <c:v>11月</c:v>
                </c:pt>
                <c:pt idx="12">
                  <c:v>12月</c:v>
                </c:pt>
                <c:pt idx="13">
                  <c:v>H31(2019)1月</c:v>
                </c:pt>
                <c:pt idx="14">
                  <c:v>H31年2月</c:v>
                </c:pt>
                <c:pt idx="15">
                  <c:v>3月</c:v>
                </c:pt>
                <c:pt idx="16">
                  <c:v>4月</c:v>
                </c:pt>
                <c:pt idx="17">
                  <c:v>R1(2019)5月</c:v>
                </c:pt>
                <c:pt idx="18">
                  <c:v>6月</c:v>
                </c:pt>
                <c:pt idx="19">
                  <c:v>7月</c:v>
                </c:pt>
                <c:pt idx="20">
                  <c:v>8月</c:v>
                </c:pt>
                <c:pt idx="21">
                  <c:v>9月</c:v>
                </c:pt>
                <c:pt idx="22">
                  <c:v>10月</c:v>
                </c:pt>
                <c:pt idx="23">
                  <c:v>11月</c:v>
                </c:pt>
                <c:pt idx="24">
                  <c:v>12月</c:v>
                </c:pt>
                <c:pt idx="25">
                  <c:v>R2(2020)1月</c:v>
                </c:pt>
                <c:pt idx="26">
                  <c:v>R2(2020)2月</c:v>
                </c:pt>
                <c:pt idx="27">
                  <c:v>3月</c:v>
                </c:pt>
                <c:pt idx="28">
                  <c:v>4月</c:v>
                </c:pt>
                <c:pt idx="29">
                  <c:v>5月</c:v>
                </c:pt>
                <c:pt idx="30">
                  <c:v>6月</c:v>
                </c:pt>
                <c:pt idx="31">
                  <c:v>7月</c:v>
                </c:pt>
              </c:strCache>
            </c:strRef>
          </c:cat>
          <c:val>
            <c:numRef>
              <c:f>Sheet1!$B$2:$B$33</c:f>
              <c:numCache>
                <c:formatCode>General</c:formatCode>
                <c:ptCount val="32"/>
                <c:pt idx="0">
                  <c:v>4</c:v>
                </c:pt>
                <c:pt idx="1">
                  <c:v>9</c:v>
                </c:pt>
                <c:pt idx="2">
                  <c:v>10</c:v>
                </c:pt>
                <c:pt idx="3">
                  <c:v>65</c:v>
                </c:pt>
                <c:pt idx="4">
                  <c:v>90</c:v>
                </c:pt>
                <c:pt idx="5">
                  <c:v>101</c:v>
                </c:pt>
                <c:pt idx="6">
                  <c:v>114</c:v>
                </c:pt>
                <c:pt idx="7">
                  <c:v>124</c:v>
                </c:pt>
                <c:pt idx="8">
                  <c:v>131</c:v>
                </c:pt>
                <c:pt idx="9">
                  <c:v>136</c:v>
                </c:pt>
                <c:pt idx="10">
                  <c:v>145</c:v>
                </c:pt>
                <c:pt idx="11">
                  <c:v>153</c:v>
                </c:pt>
                <c:pt idx="12">
                  <c:v>160</c:v>
                </c:pt>
                <c:pt idx="13">
                  <c:v>189</c:v>
                </c:pt>
                <c:pt idx="14">
                  <c:v>195</c:v>
                </c:pt>
                <c:pt idx="15">
                  <c:v>212</c:v>
                </c:pt>
                <c:pt idx="16">
                  <c:v>232</c:v>
                </c:pt>
                <c:pt idx="17">
                  <c:v>261</c:v>
                </c:pt>
                <c:pt idx="18">
                  <c:v>312</c:v>
                </c:pt>
                <c:pt idx="19">
                  <c:v>351</c:v>
                </c:pt>
                <c:pt idx="20">
                  <c:v>363</c:v>
                </c:pt>
                <c:pt idx="21">
                  <c:v>377</c:v>
                </c:pt>
                <c:pt idx="22">
                  <c:v>386</c:v>
                </c:pt>
                <c:pt idx="23">
                  <c:v>390</c:v>
                </c:pt>
                <c:pt idx="24">
                  <c:v>394</c:v>
                </c:pt>
                <c:pt idx="25">
                  <c:v>399</c:v>
                </c:pt>
                <c:pt idx="26">
                  <c:v>404</c:v>
                </c:pt>
                <c:pt idx="27">
                  <c:v>416</c:v>
                </c:pt>
                <c:pt idx="28">
                  <c:v>431</c:v>
                </c:pt>
                <c:pt idx="29">
                  <c:v>444</c:v>
                </c:pt>
                <c:pt idx="30">
                  <c:v>473</c:v>
                </c:pt>
              </c:numCache>
            </c:numRef>
          </c:val>
          <c:smooth val="0"/>
          <c:extLst xmlns:c16r2="http://schemas.microsoft.com/office/drawing/2015/06/chart">
            <c:ext xmlns:c16="http://schemas.microsoft.com/office/drawing/2014/chart" uri="{C3380CC4-5D6E-409C-BE32-E72D297353CC}">
              <c16:uniqueId val="{00000000-3516-41D9-849C-02A9A587D572}"/>
            </c:ext>
          </c:extLst>
        </c:ser>
        <c:dLbls>
          <c:showLegendKey val="0"/>
          <c:showVal val="0"/>
          <c:showCatName val="0"/>
          <c:showSerName val="0"/>
          <c:showPercent val="0"/>
          <c:showBubbleSize val="0"/>
        </c:dLbls>
        <c:smooth val="0"/>
        <c:axId val="1620974336"/>
        <c:axId val="1620962912"/>
      </c:lineChart>
      <c:catAx>
        <c:axId val="1620974336"/>
        <c:scaling>
          <c:orientation val="minMax"/>
        </c:scaling>
        <c:delete val="0"/>
        <c:axPos val="b"/>
        <c:numFmt formatCode="General" sourceLinked="0"/>
        <c:majorTickMark val="out"/>
        <c:minorTickMark val="none"/>
        <c:tickLblPos val="nextTo"/>
        <c:crossAx val="1620962912"/>
        <c:crosses val="autoZero"/>
        <c:auto val="1"/>
        <c:lblAlgn val="ctr"/>
        <c:lblOffset val="100"/>
        <c:noMultiLvlLbl val="0"/>
      </c:catAx>
      <c:valAx>
        <c:axId val="1620962912"/>
        <c:scaling>
          <c:orientation val="minMax"/>
        </c:scaling>
        <c:delete val="0"/>
        <c:axPos val="l"/>
        <c:majorGridlines/>
        <c:numFmt formatCode="General" sourceLinked="1"/>
        <c:majorTickMark val="out"/>
        <c:minorTickMark val="none"/>
        <c:tickLblPos val="nextTo"/>
        <c:crossAx val="1620974336"/>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0.11499</cdr:x>
      <cdr:y>0.30016</cdr:y>
    </cdr:from>
    <cdr:to>
      <cdr:x>0.24326</cdr:x>
      <cdr:y>0.36812</cdr:y>
    </cdr:to>
    <cdr:sp macro="" textlink="">
      <cdr:nvSpPr>
        <cdr:cNvPr id="2" name="テキスト ボックス 1">
          <a:extLst xmlns:a="http://schemas.openxmlformats.org/drawingml/2006/main">
            <a:ext uri="{FF2B5EF4-FFF2-40B4-BE49-F238E27FC236}">
              <a16:creationId xmlns:a16="http://schemas.microsoft.com/office/drawing/2014/main" xmlns="" id="{7050206B-4FB9-4717-BF7E-8B997E85EC8E}"/>
            </a:ext>
          </a:extLst>
        </cdr:cNvPr>
        <cdr:cNvSpPr txBox="1"/>
      </cdr:nvSpPr>
      <cdr:spPr>
        <a:xfrm xmlns:a="http://schemas.openxmlformats.org/drawingml/2006/main">
          <a:off x="1305258" y="1591720"/>
          <a:ext cx="1456022" cy="3603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600" b="1" dirty="0">
              <a:solidFill>
                <a:srgbClr val="7030A0"/>
              </a:solidFill>
              <a:latin typeface="ＭＳ ゴシック" panose="020B0609070205080204" pitchFamily="49" charset="-128"/>
              <a:ea typeface="ＭＳ ゴシック" panose="020B0609070205080204" pitchFamily="49" charset="-128"/>
            </a:rPr>
            <a:t>H29</a:t>
          </a:r>
          <a:r>
            <a:rPr lang="ja-JP" altLang="en-US" sz="1600" b="1" dirty="0">
              <a:solidFill>
                <a:srgbClr val="7030A0"/>
              </a:solidFill>
              <a:latin typeface="ＭＳ ゴシック" panose="020B0609070205080204" pitchFamily="49" charset="-128"/>
              <a:ea typeface="ＭＳ ゴシック" panose="020B0609070205080204" pitchFamily="49" charset="-128"/>
            </a:rPr>
            <a:t>年度末</a:t>
          </a:r>
          <a:r>
            <a:rPr lang="en-US" altLang="ja-JP" sz="1600" b="1" dirty="0">
              <a:solidFill>
                <a:srgbClr val="7030A0"/>
              </a:solidFill>
              <a:latin typeface="ＭＳ ゴシック" panose="020B0609070205080204" pitchFamily="49" charset="-128"/>
              <a:ea typeface="ＭＳ ゴシック" panose="020B0609070205080204" pitchFamily="49" charset="-128"/>
            </a:rPr>
            <a:t>65</a:t>
          </a:r>
          <a:endParaRPr lang="ja-JP" altLang="en-US" sz="1600" b="1" dirty="0">
            <a:solidFill>
              <a:srgbClr val="7030A0"/>
            </a:solidFill>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0.43281</cdr:x>
      <cdr:y>0.24937</cdr:y>
    </cdr:from>
    <cdr:to>
      <cdr:x>0.44939</cdr:x>
      <cdr:y>0.42181</cdr:y>
    </cdr:to>
    <cdr:sp macro="" textlink="">
      <cdr:nvSpPr>
        <cdr:cNvPr id="3" name="矢印: 下 2">
          <a:extLst xmlns:a="http://schemas.openxmlformats.org/drawingml/2006/main">
            <a:ext uri="{FF2B5EF4-FFF2-40B4-BE49-F238E27FC236}">
              <a16:creationId xmlns:a16="http://schemas.microsoft.com/office/drawing/2014/main" xmlns="" id="{7D0836D7-5733-4E10-A502-BF1356336395}"/>
            </a:ext>
          </a:extLst>
        </cdr:cNvPr>
        <cdr:cNvSpPr/>
      </cdr:nvSpPr>
      <cdr:spPr>
        <a:xfrm xmlns:a="http://schemas.openxmlformats.org/drawingml/2006/main">
          <a:off x="4912960" y="1322381"/>
          <a:ext cx="188180" cy="914400"/>
        </a:xfrm>
        <a:prstGeom xmlns:a="http://schemas.openxmlformats.org/drawingml/2006/main" prst="downArrow">
          <a:avLst/>
        </a:prstGeom>
        <a:solidFill xmlns:a="http://schemas.openxmlformats.org/drawingml/2006/main">
          <a:srgbClr val="00B05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0.37556</cdr:x>
      <cdr:y>0.1847</cdr:y>
    </cdr:from>
    <cdr:to>
      <cdr:x>0.51337</cdr:x>
      <cdr:y>0.25267</cdr:y>
    </cdr:to>
    <cdr:sp macro="" textlink="">
      <cdr:nvSpPr>
        <cdr:cNvPr id="4" name="テキスト ボックス 1">
          <a:extLst xmlns:a="http://schemas.openxmlformats.org/drawingml/2006/main">
            <a:ext uri="{FF2B5EF4-FFF2-40B4-BE49-F238E27FC236}">
              <a16:creationId xmlns:a16="http://schemas.microsoft.com/office/drawing/2014/main" xmlns="" id="{5B31591E-8011-4F06-8798-2005F112820F}"/>
            </a:ext>
          </a:extLst>
        </cdr:cNvPr>
        <cdr:cNvSpPr txBox="1"/>
      </cdr:nvSpPr>
      <cdr:spPr>
        <a:xfrm xmlns:a="http://schemas.openxmlformats.org/drawingml/2006/main">
          <a:off x="4263043" y="979461"/>
          <a:ext cx="1564313" cy="360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600" b="1" dirty="0">
              <a:solidFill>
                <a:srgbClr val="7030A0"/>
              </a:solidFill>
              <a:latin typeface="ＭＳ ゴシック" panose="020B0609070205080204" pitchFamily="49" charset="-128"/>
              <a:ea typeface="ＭＳ ゴシック" panose="020B0609070205080204" pitchFamily="49" charset="-128"/>
            </a:rPr>
            <a:t>H30</a:t>
          </a:r>
          <a:r>
            <a:rPr lang="ja-JP" altLang="en-US" sz="1600" b="1" dirty="0">
              <a:solidFill>
                <a:srgbClr val="7030A0"/>
              </a:solidFill>
              <a:latin typeface="ＭＳ ゴシック" panose="020B0609070205080204" pitchFamily="49" charset="-128"/>
              <a:ea typeface="ＭＳ ゴシック" panose="020B0609070205080204" pitchFamily="49" charset="-128"/>
            </a:rPr>
            <a:t>年度末</a:t>
          </a:r>
          <a:r>
            <a:rPr lang="en-US" altLang="ja-JP" sz="1600" b="1" dirty="0">
              <a:solidFill>
                <a:srgbClr val="7030A0"/>
              </a:solidFill>
              <a:latin typeface="ＭＳ ゴシック" panose="020B0609070205080204" pitchFamily="49" charset="-128"/>
              <a:ea typeface="ＭＳ ゴシック" panose="020B0609070205080204" pitchFamily="49" charset="-128"/>
            </a:rPr>
            <a:t>212</a:t>
          </a:r>
          <a:endParaRPr lang="ja-JP" altLang="en-US" sz="1600" b="1" dirty="0">
            <a:solidFill>
              <a:srgbClr val="7030A0"/>
            </a:solidFill>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0.71117</cdr:x>
      <cdr:y>0.2545</cdr:y>
    </cdr:from>
    <cdr:to>
      <cdr:x>0.72775</cdr:x>
      <cdr:y>0.43857</cdr:y>
    </cdr:to>
    <cdr:sp macro="" textlink="">
      <cdr:nvSpPr>
        <cdr:cNvPr id="5" name="矢印: 下 4">
          <a:extLst xmlns:a="http://schemas.openxmlformats.org/drawingml/2006/main">
            <a:ext uri="{FF2B5EF4-FFF2-40B4-BE49-F238E27FC236}">
              <a16:creationId xmlns:a16="http://schemas.microsoft.com/office/drawing/2014/main" xmlns="" id="{C4C5E40C-94C7-40A5-B91E-D13FB5D6E29D}"/>
            </a:ext>
          </a:extLst>
        </cdr:cNvPr>
        <cdr:cNvSpPr/>
      </cdr:nvSpPr>
      <cdr:spPr>
        <a:xfrm xmlns:a="http://schemas.openxmlformats.org/drawingml/2006/main" rot="10800000">
          <a:off x="8072681" y="1349595"/>
          <a:ext cx="188203" cy="976097"/>
        </a:xfrm>
        <a:prstGeom xmlns:a="http://schemas.openxmlformats.org/drawingml/2006/main" prst="downArrow">
          <a:avLst/>
        </a:prstGeom>
        <a:solidFill xmlns:a="http://schemas.openxmlformats.org/drawingml/2006/main">
          <a:srgbClr val="00B05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0.67134</cdr:x>
      <cdr:y>0.457</cdr:y>
    </cdr:from>
    <cdr:to>
      <cdr:x>0.78932</cdr:x>
      <cdr:y>0.52496</cdr:y>
    </cdr:to>
    <cdr:sp macro="" textlink="">
      <cdr:nvSpPr>
        <cdr:cNvPr id="6" name="テキスト ボックス 1">
          <a:extLst xmlns:a="http://schemas.openxmlformats.org/drawingml/2006/main">
            <a:ext uri="{FF2B5EF4-FFF2-40B4-BE49-F238E27FC236}">
              <a16:creationId xmlns:a16="http://schemas.microsoft.com/office/drawing/2014/main" xmlns="" id="{390A945A-2825-49D8-AE58-D7C71AF1D236}"/>
            </a:ext>
          </a:extLst>
        </cdr:cNvPr>
        <cdr:cNvSpPr txBox="1"/>
      </cdr:nvSpPr>
      <cdr:spPr>
        <a:xfrm xmlns:a="http://schemas.openxmlformats.org/drawingml/2006/main">
          <a:off x="7620503" y="2423396"/>
          <a:ext cx="1339218" cy="3603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600" b="1" dirty="0">
              <a:solidFill>
                <a:srgbClr val="7030A0"/>
              </a:solidFill>
              <a:latin typeface="ＭＳ ゴシック" panose="020B0609070205080204" pitchFamily="49" charset="-128"/>
              <a:ea typeface="ＭＳ ゴシック" panose="020B0609070205080204" pitchFamily="49" charset="-128"/>
            </a:rPr>
            <a:t>R1</a:t>
          </a:r>
          <a:r>
            <a:rPr lang="ja-JP" altLang="en-US" sz="1600" b="1" dirty="0">
              <a:solidFill>
                <a:srgbClr val="7030A0"/>
              </a:solidFill>
              <a:latin typeface="ＭＳ ゴシック" panose="020B0609070205080204" pitchFamily="49" charset="-128"/>
              <a:ea typeface="ＭＳ ゴシック" panose="020B0609070205080204" pitchFamily="49" charset="-128"/>
            </a:rPr>
            <a:t>年度末</a:t>
          </a:r>
          <a:r>
            <a:rPr lang="en-US" altLang="ja-JP" sz="1600" b="1" dirty="0">
              <a:solidFill>
                <a:srgbClr val="7030A0"/>
              </a:solidFill>
              <a:latin typeface="ＭＳ ゴシック" panose="020B0609070205080204" pitchFamily="49" charset="-128"/>
              <a:ea typeface="ＭＳ ゴシック" panose="020B0609070205080204" pitchFamily="49" charset="-128"/>
            </a:rPr>
            <a:t>416</a:t>
          </a:r>
          <a:endParaRPr lang="ja-JP" altLang="en-US" sz="1600" b="1" dirty="0">
            <a:solidFill>
              <a:srgbClr val="7030A0"/>
            </a:solidFill>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0.44681</cdr:x>
      <cdr:y>0.5</cdr:y>
    </cdr:from>
    <cdr:to>
      <cdr:x>0.59925</cdr:x>
      <cdr:y>0.67243</cdr:y>
    </cdr:to>
    <cdr:sp macro="" textlink="">
      <cdr:nvSpPr>
        <cdr:cNvPr id="7" name="テキスト ボックス 6">
          <a:extLst xmlns:a="http://schemas.openxmlformats.org/drawingml/2006/main">
            <a:ext uri="{FF2B5EF4-FFF2-40B4-BE49-F238E27FC236}">
              <a16:creationId xmlns:a16="http://schemas.microsoft.com/office/drawing/2014/main" xmlns="" id="{F7C5BED7-3030-4845-B57A-4D4CC550050D}"/>
            </a:ext>
          </a:extLst>
        </cdr:cNvPr>
        <cdr:cNvSpPr txBox="1"/>
      </cdr:nvSpPr>
      <cdr:spPr>
        <a:xfrm xmlns:a="http://schemas.openxmlformats.org/drawingml/2006/main">
          <a:off x="5071893" y="2651430"/>
          <a:ext cx="1730326" cy="9143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b="1" dirty="0">
              <a:solidFill>
                <a:srgbClr val="FF0000"/>
              </a:solidFill>
            </a:rPr>
            <a:t>外構部の木質化</a:t>
          </a:r>
          <a:endParaRPr lang="en-US" altLang="ja-JP" sz="1400" b="1" dirty="0">
            <a:solidFill>
              <a:srgbClr val="FF0000"/>
            </a:solidFill>
          </a:endParaRPr>
        </a:p>
        <a:p xmlns:a="http://schemas.openxmlformats.org/drawingml/2006/main">
          <a:r>
            <a:rPr lang="ja-JP" altLang="en-US" sz="1400" b="1" dirty="0">
              <a:solidFill>
                <a:srgbClr val="FF0000"/>
              </a:solidFill>
            </a:rPr>
            <a:t>支援事業等の</a:t>
          </a:r>
          <a:endParaRPr lang="en-US" altLang="ja-JP" sz="1400" b="1" dirty="0">
            <a:solidFill>
              <a:srgbClr val="FF0000"/>
            </a:solidFill>
          </a:endParaRPr>
        </a:p>
        <a:p xmlns:a="http://schemas.openxmlformats.org/drawingml/2006/main">
          <a:r>
            <a:rPr lang="ja-JP" altLang="en-US" sz="1400" b="1" dirty="0">
              <a:solidFill>
                <a:srgbClr val="FF0000"/>
              </a:solidFill>
            </a:rPr>
            <a:t>助成申請受付</a:t>
          </a:r>
        </a:p>
      </cdr:txBody>
    </cdr:sp>
  </cdr:relSizeAnchor>
  <cdr:relSizeAnchor xmlns:cdr="http://schemas.openxmlformats.org/drawingml/2006/chartDrawing">
    <cdr:from>
      <cdr:x>0.47011</cdr:x>
      <cdr:y>0.44154</cdr:y>
    </cdr:from>
    <cdr:to>
      <cdr:x>0.52365</cdr:x>
      <cdr:y>0.49548</cdr:y>
    </cdr:to>
    <cdr:sp macro="" textlink="">
      <cdr:nvSpPr>
        <cdr:cNvPr id="8" name="矢印: 左右 7">
          <a:extLst xmlns:a="http://schemas.openxmlformats.org/drawingml/2006/main">
            <a:ext uri="{FF2B5EF4-FFF2-40B4-BE49-F238E27FC236}">
              <a16:creationId xmlns:a16="http://schemas.microsoft.com/office/drawing/2014/main" xmlns="" id="{125A979C-81EB-4AA1-B0F2-89AAF91F39ED}"/>
            </a:ext>
          </a:extLst>
        </cdr:cNvPr>
        <cdr:cNvSpPr/>
      </cdr:nvSpPr>
      <cdr:spPr>
        <a:xfrm xmlns:a="http://schemas.openxmlformats.org/drawingml/2006/main">
          <a:off x="5336359" y="2341446"/>
          <a:ext cx="607729" cy="286018"/>
        </a:xfrm>
        <a:prstGeom xmlns:a="http://schemas.openxmlformats.org/drawingml/2006/main" prst="leftRightArrow">
          <a:avLst/>
        </a:prstGeom>
        <a:solidFill xmlns:a="http://schemas.openxmlformats.org/drawingml/2006/main">
          <a:srgbClr val="C0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B8008-D1BF-4286-A053-DB5E0B89CDCC}" type="datetimeFigureOut">
              <a:rPr kumimoji="1" lang="ja-JP" altLang="en-US" smtClean="0"/>
              <a:t>2020/9/28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C0B1D-2C32-49EC-9DEC-D1946F3C0F83}" type="slidenum">
              <a:rPr kumimoji="1" lang="ja-JP" altLang="en-US" smtClean="0"/>
              <a:t>‹#›</a:t>
            </a:fld>
            <a:endParaRPr kumimoji="1" lang="ja-JP" altLang="en-US"/>
          </a:p>
        </p:txBody>
      </p:sp>
    </p:spTree>
    <p:extLst>
      <p:ext uri="{BB962C8B-B14F-4D97-AF65-F5344CB8AC3E}">
        <p14:creationId xmlns:p14="http://schemas.microsoft.com/office/powerpoint/2010/main" val="28735705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クリーンウッド法は、</a:t>
            </a:r>
            <a:r>
              <a:rPr kumimoji="1" lang="ja-JP" altLang="en-US" u="none" dirty="0" smtClean="0">
                <a:solidFill>
                  <a:schemeClr val="tx1"/>
                </a:solidFill>
              </a:rPr>
              <a:t>平成</a:t>
            </a:r>
            <a:r>
              <a:rPr kumimoji="1" lang="en-US" altLang="ja-JP" u="none" dirty="0" smtClean="0">
                <a:solidFill>
                  <a:schemeClr val="tx1"/>
                </a:solidFill>
              </a:rPr>
              <a:t>28(2016)</a:t>
            </a:r>
            <a:r>
              <a:rPr kumimoji="1" lang="ja-JP" altLang="en-US" u="none" dirty="0" smtClean="0">
                <a:solidFill>
                  <a:schemeClr val="tx1"/>
                </a:solidFill>
              </a:rPr>
              <a:t>年</a:t>
            </a:r>
            <a:r>
              <a:rPr kumimoji="1" lang="ja-JP" altLang="en-US" dirty="0" smtClean="0"/>
              <a:t>５月２０日に公布され、翌年の</a:t>
            </a:r>
            <a:r>
              <a:rPr kumimoji="1" lang="ja-JP" altLang="en-US" u="none" dirty="0" smtClean="0">
                <a:solidFill>
                  <a:schemeClr val="tx1"/>
                </a:solidFill>
              </a:rPr>
              <a:t>平成</a:t>
            </a:r>
            <a:r>
              <a:rPr kumimoji="1" lang="en-US" altLang="ja-JP" u="none" dirty="0" smtClean="0">
                <a:solidFill>
                  <a:schemeClr val="tx1"/>
                </a:solidFill>
              </a:rPr>
              <a:t>29(2017)</a:t>
            </a:r>
            <a:r>
              <a:rPr kumimoji="1" lang="ja-JP" altLang="en-US" u="none" dirty="0" smtClean="0">
                <a:solidFill>
                  <a:schemeClr val="tx1"/>
                </a:solidFill>
              </a:rPr>
              <a:t>年</a:t>
            </a:r>
            <a:r>
              <a:rPr kumimoji="1" lang="ja-JP" altLang="en-US" dirty="0" smtClean="0"/>
              <a:t>５月</a:t>
            </a:r>
            <a:r>
              <a:rPr kumimoji="1" lang="ja-JP" altLang="en-US" dirty="0"/>
              <a:t>２０日に施行となった法律です</a:t>
            </a:r>
            <a:r>
              <a:rPr kumimoji="1" lang="ja-JP" altLang="en-US" dirty="0" smtClean="0"/>
              <a:t>。</a:t>
            </a:r>
            <a:endParaRPr kumimoji="1" lang="en-US" altLang="ja-JP" dirty="0" smtClean="0"/>
          </a:p>
          <a:p>
            <a:r>
              <a:rPr kumimoji="1" lang="ja-JP" altLang="en-US" dirty="0" smtClean="0"/>
              <a:t>　また、本法には、“この法律の施行後五年を目途として、この法律の施行の状況について検討を加え、その結果に基づいて必要な措置を講ずるものとする” とありますので、“木材関連事業者”の方々は、</a:t>
            </a:r>
            <a:r>
              <a:rPr kumimoji="1" lang="ja-JP" altLang="ja-JP" sz="1200" kern="1200" dirty="0" smtClean="0">
                <a:solidFill>
                  <a:schemeClr val="tx1"/>
                </a:solidFill>
                <a:effectLst/>
                <a:latin typeface="+mn-lt"/>
                <a:ea typeface="+mn-ea"/>
                <a:cs typeface="+mn-cs"/>
              </a:rPr>
              <a:t>法の見直しや、改正などのお知らせに</a:t>
            </a:r>
            <a:r>
              <a:rPr kumimoji="1" lang="ja-JP" altLang="en-US" sz="1200" kern="1200" dirty="0" smtClean="0">
                <a:solidFill>
                  <a:schemeClr val="tx1"/>
                </a:solidFill>
                <a:effectLst/>
                <a:latin typeface="+mn-lt"/>
                <a:ea typeface="+mn-ea"/>
                <a:cs typeface="+mn-cs"/>
              </a:rPr>
              <a:t>ついて</a:t>
            </a:r>
            <a:r>
              <a:rPr kumimoji="1" lang="ja-JP" altLang="ja-JP" sz="1200" kern="1200" dirty="0" smtClean="0">
                <a:solidFill>
                  <a:schemeClr val="tx1"/>
                </a:solidFill>
                <a:effectLst/>
                <a:latin typeface="+mn-lt"/>
                <a:ea typeface="+mn-ea"/>
                <a:cs typeface="+mn-cs"/>
              </a:rPr>
              <a:t>は留意が必要と</a:t>
            </a:r>
            <a:r>
              <a:rPr kumimoji="1" lang="ja-JP" altLang="en-US" sz="1200" kern="1200" dirty="0" smtClean="0">
                <a:solidFill>
                  <a:schemeClr val="tx1"/>
                </a:solidFill>
                <a:effectLst/>
                <a:latin typeface="+mn-lt"/>
                <a:ea typeface="+mn-ea"/>
                <a:cs typeface="+mn-cs"/>
              </a:rPr>
              <a:t>なります。</a:t>
            </a:r>
            <a:endParaRPr kumimoji="1" lang="en-US" altLang="ja-JP" dirty="0" smtClean="0"/>
          </a:p>
          <a:p>
            <a:r>
              <a:rPr kumimoji="1" lang="ja-JP" altLang="en-US" dirty="0" smtClean="0"/>
              <a:t>　なお、本会は、</a:t>
            </a:r>
            <a:r>
              <a:rPr lang="ja-JP" altLang="en-US" dirty="0" smtClean="0"/>
              <a:t>平成</a:t>
            </a:r>
            <a:r>
              <a:rPr lang="en-US" altLang="ja-JP" dirty="0" smtClean="0"/>
              <a:t>29</a:t>
            </a:r>
            <a:r>
              <a:rPr kumimoji="1" lang="en-US" altLang="ja-JP" u="none" dirty="0" smtClean="0">
                <a:solidFill>
                  <a:schemeClr val="tx1"/>
                </a:solidFill>
              </a:rPr>
              <a:t>(2017)</a:t>
            </a:r>
            <a:r>
              <a:rPr lang="ja-JP" altLang="en-US" dirty="0" smtClean="0"/>
              <a:t>年</a:t>
            </a:r>
            <a:r>
              <a:rPr lang="en-US" altLang="ja-JP" dirty="0" smtClean="0"/>
              <a:t>10</a:t>
            </a:r>
            <a:r>
              <a:rPr lang="ja-JP" altLang="en-US" dirty="0" smtClean="0"/>
              <a:t>月</a:t>
            </a:r>
            <a:r>
              <a:rPr lang="en-US" altLang="ja-JP" dirty="0" smtClean="0"/>
              <a:t>17</a:t>
            </a:r>
            <a:r>
              <a:rPr lang="ja-JP" altLang="en-US" dirty="0" smtClean="0"/>
              <a:t>日付けにて、クリーンウッド法による登録実施機関の登録を農林水産省、経済産業省、並びに国土交通省の</a:t>
            </a:r>
            <a:r>
              <a:rPr lang="en-US" altLang="ja-JP" dirty="0" smtClean="0"/>
              <a:t>3</a:t>
            </a:r>
            <a:r>
              <a:rPr lang="ja-JP" altLang="en-US" dirty="0" smtClean="0"/>
              <a:t>省より受け、平成</a:t>
            </a:r>
            <a:r>
              <a:rPr lang="en-US" altLang="ja-JP" dirty="0" smtClean="0"/>
              <a:t>29</a:t>
            </a:r>
            <a:r>
              <a:rPr lang="ja-JP" altLang="en-US" dirty="0" smtClean="0"/>
              <a:t>年</a:t>
            </a:r>
            <a:r>
              <a:rPr lang="en-US" altLang="ja-JP" dirty="0" smtClean="0"/>
              <a:t>10</a:t>
            </a:r>
            <a:r>
              <a:rPr lang="ja-JP" altLang="en-US" dirty="0" smtClean="0"/>
              <a:t>月</a:t>
            </a:r>
            <a:r>
              <a:rPr lang="en-US" altLang="ja-JP" dirty="0" smtClean="0"/>
              <a:t>27</a:t>
            </a:r>
            <a:r>
              <a:rPr lang="ja-JP" altLang="en-US" dirty="0" smtClean="0"/>
              <a:t>日に官報に公示されました。</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673536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御見積書にご承諾の連絡をいただきましたら、引き続きエクセルファイルの下部のタグの右の方にあります赤色のタグにて本申請の準備作業となります。</a:t>
            </a:r>
            <a:endParaRPr kumimoji="1" lang="en-US" altLang="ja-JP" dirty="0" smtClean="0"/>
          </a:p>
          <a:p>
            <a:r>
              <a:rPr kumimoji="1" lang="ja-JP" altLang="en-US" dirty="0" smtClean="0"/>
              <a:t>　この赤色のタグ類の申請書内は先の申請入力から事務的な箇所、日付けや、会社名、所在地などは自動入力設定にしています。</a:t>
            </a:r>
            <a:endParaRPr kumimoji="1" lang="en-US" altLang="ja-JP" dirty="0" smtClean="0"/>
          </a:p>
          <a:p>
            <a:r>
              <a:rPr kumimoji="1" lang="ja-JP" altLang="en-US" dirty="0" smtClean="0"/>
              <a:t>　それぞれのタグのデータシート内の説明コメントをみながら直接入力する箇所を記載してください。</a:t>
            </a:r>
            <a:r>
              <a:rPr kumimoji="1" lang="ja-JP" altLang="en-US" u="none" dirty="0" smtClean="0"/>
              <a:t>この本申請の準備作業のなかで本法の理解がすすむようにしています。</a:t>
            </a:r>
            <a:endParaRPr kumimoji="1" lang="en-US" altLang="ja-JP" u="none" dirty="0" smtClean="0"/>
          </a:p>
          <a:p>
            <a:r>
              <a:rPr kumimoji="1" lang="ja-JP" altLang="en-US" u="none" dirty="0" smtClean="0"/>
              <a:t>　</a:t>
            </a:r>
            <a:r>
              <a:rPr kumimoji="1" lang="ja-JP" altLang="en-US" u="sng" dirty="0" smtClean="0"/>
              <a:t>木材関連事業者の方々には登録申請をする、しないにかかわらずエクセルファイルデータ内をご覧いただけるとよろしいです。</a:t>
            </a:r>
            <a:endParaRPr kumimoji="1" lang="en-US" altLang="ja-JP" u="sng" dirty="0" smtClean="0"/>
          </a:p>
          <a:p>
            <a:r>
              <a:rPr kumimoji="1" lang="ja-JP" altLang="en-US" dirty="0" smtClean="0"/>
              <a:t>　一応、整えていただきましたら再度エクセルデータをメールに添付してお送り下さい。法律による申請事ですので、誤字、脱字などの添削のほか、次の印刷、製本作業もありますので、めったにはありませんが、データファイルの破損の有無を一応確認します。</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48366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本会の添削後エクセルファイルのデータ内の作業が完了いたしましたら、登録申請書の提出用の製本版の作業となります。</a:t>
            </a:r>
            <a:endParaRPr kumimoji="1" lang="en-US" altLang="ja-JP" dirty="0" smtClean="0"/>
          </a:p>
          <a:p>
            <a:r>
              <a:rPr kumimoji="1" lang="ja-JP" altLang="en-US" dirty="0" smtClean="0"/>
              <a:t>エクセルファイル内に“申請書提出書類ﾘｽﾄ”と“製本作業”のタグがありますので、赤色のタグ類の印刷とその他添付する書類をリストの順にして、製本作業をして下さい。</a:t>
            </a:r>
            <a:endParaRPr kumimoji="1" lang="en-US" altLang="ja-JP"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赤色のタグ類の書類以外に申請書に添付が必要なのは、あれば自社分の“合法木材の認定書”などの写し、“登録免許税納付書の写し”、“定款の写し”、“登記謄本”の本書です。</a:t>
            </a:r>
          </a:p>
          <a:p>
            <a:r>
              <a:rPr kumimoji="1" lang="ja-JP" altLang="en-US" dirty="0" smtClean="0"/>
              <a:t>社判（角判）、代表者印の必要な書類は、赤色のタグ類にある・</a:t>
            </a:r>
            <a:r>
              <a:rPr kumimoji="1" lang="ja-JP" altLang="en-US" b="1" u="sng" dirty="0" smtClean="0"/>
              <a:t>登録申請書鑑</a:t>
            </a:r>
            <a:r>
              <a:rPr kumimoji="1" lang="ja-JP" altLang="en-US" dirty="0" smtClean="0"/>
              <a:t>、・</a:t>
            </a:r>
            <a:r>
              <a:rPr kumimoji="1" lang="ja-JP" altLang="en-US" b="1" i="1" dirty="0" smtClean="0"/>
              <a:t>誓約書</a:t>
            </a:r>
            <a:r>
              <a:rPr kumimoji="1" lang="ja-JP" altLang="en-US" dirty="0" smtClean="0"/>
              <a:t>、・</a:t>
            </a:r>
            <a:r>
              <a:rPr kumimoji="1" lang="ja-JP" altLang="en-US" b="1" u="sng" dirty="0" smtClean="0"/>
              <a:t>宣誓書</a:t>
            </a:r>
            <a:r>
              <a:rPr kumimoji="1" lang="ja-JP" altLang="en-US" dirty="0" smtClean="0"/>
              <a:t>で、これらは申請書類一式と併せて御社内決済のうえ押印願います。</a:t>
            </a:r>
            <a:endParaRPr kumimoji="1" lang="en-US" altLang="ja-JP" dirty="0" smtClean="0"/>
          </a:p>
          <a:p>
            <a:r>
              <a:rPr kumimoji="1" lang="ja-JP" altLang="en-US" u="sng" dirty="0" smtClean="0"/>
              <a:t>なお、事業者の事業所数、取り扱いの木材等の種類の数にもよりますが、</a:t>
            </a:r>
            <a:r>
              <a:rPr kumimoji="1" lang="en-US" altLang="ja-JP" u="sng" dirty="0" smtClean="0"/>
              <a:t>Excel</a:t>
            </a:r>
            <a:r>
              <a:rPr kumimoji="1" lang="ja-JP" altLang="en-US" u="sng" dirty="0" smtClean="0"/>
              <a:t>ファイルの初回送付後から申請書製本版の到着、手数料お振込み、審査</a:t>
            </a:r>
            <a:r>
              <a:rPr kumimoji="1" lang="en-US" altLang="ja-JP" u="sng" dirty="0" smtClean="0"/>
              <a:t>,</a:t>
            </a:r>
            <a:r>
              <a:rPr kumimoji="1" lang="ja-JP" altLang="en-US" u="sng" dirty="0" smtClean="0"/>
              <a:t>登録まで</a:t>
            </a:r>
            <a:r>
              <a:rPr kumimoji="1" lang="ja-JP" altLang="en-US" u="sng" dirty="0" err="1" smtClean="0"/>
              <a:t>お</a:t>
            </a:r>
            <a:r>
              <a:rPr kumimoji="1" lang="ja-JP" altLang="en-US" u="sng" dirty="0" smtClean="0"/>
              <a:t>早い方で一週間くらいです。</a:t>
            </a:r>
            <a:endParaRPr kumimoji="1" lang="en-US" altLang="ja-JP" u="sng" dirty="0" smtClean="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94203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登録事業者におきましては、登録後に、年に一回木材等の取り扱い数量と合法性の確認できた数量などを報告することになります。向かって左上が、年度報告の書式です。</a:t>
            </a:r>
            <a:endParaRPr kumimoji="1" lang="en-US" altLang="ja-JP" dirty="0" smtClean="0"/>
          </a:p>
          <a:p>
            <a:r>
              <a:rPr kumimoji="1" lang="ja-JP" altLang="en-US" dirty="0" smtClean="0"/>
              <a:t>毎年６月末日までに前年度の実績、数量を報告するものです。</a:t>
            </a:r>
            <a:endParaRPr kumimoji="1" lang="en-US" altLang="ja-JP" dirty="0" smtClean="0"/>
          </a:p>
          <a:p>
            <a:r>
              <a:rPr kumimoji="1" lang="ja-JP" altLang="en-US" dirty="0" smtClean="0"/>
              <a:t>右下はその年度報告の元データとして、購入、出荷の数量や合法性の確認の有無などを管理する</a:t>
            </a:r>
            <a:r>
              <a:rPr kumimoji="1" lang="en-US" altLang="ja-JP" dirty="0" smtClean="0"/>
              <a:t>【</a:t>
            </a:r>
            <a:r>
              <a:rPr kumimoji="1" lang="ja-JP" altLang="en-US" dirty="0" smtClean="0"/>
              <a:t>合法木材管理台帳</a:t>
            </a:r>
            <a:r>
              <a:rPr kumimoji="1" lang="en-US" altLang="ja-JP" dirty="0" smtClean="0"/>
              <a:t>】</a:t>
            </a:r>
            <a:r>
              <a:rPr kumimoji="1" lang="ja-JP" altLang="en-US" dirty="0" smtClean="0"/>
              <a:t>です。これはあくまでも例示としているもので報告や提出はご無用となります。</a:t>
            </a:r>
            <a:endParaRPr kumimoji="1" lang="en-US" altLang="ja-JP" dirty="0" smtClean="0"/>
          </a:p>
          <a:p>
            <a:r>
              <a:rPr kumimoji="1" lang="ja-JP" altLang="en-US" dirty="0" smtClean="0"/>
              <a:t>  これらも予備申請エクセルファイル内にご参考までに配していますのでご覧いただき、登録後の管理について社内で打ち合わせや、イメージをしていただきたくおもいます。</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86083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  林野庁セミナーの資料からのものになります。　クリーンウッド法について主な点がまとめられています。</a:t>
            </a:r>
            <a:endParaRPr kumimoji="1" lang="en-US" altLang="ja-JP" dirty="0" smtClean="0"/>
          </a:p>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u="none" dirty="0" smtClean="0"/>
              <a:t>“木材等“と”合法伐採木材等”の定義。（　　）内に「リサイクル品を除く。」とあります。</a:t>
            </a:r>
            <a:endParaRPr kumimoji="1" lang="en-US" altLang="ja-JP" u="none" dirty="0" smtClean="0"/>
          </a:p>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u="none" dirty="0" smtClean="0"/>
              <a:t>国、主務大臣がすべきこととして基本方針の策定の他、制度の普及、促進のためにすべきこと。などです。</a:t>
            </a:r>
            <a:endParaRPr kumimoji="1" lang="en-US" altLang="ja-JP" u="none" dirty="0" smtClean="0"/>
          </a:p>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u="none" dirty="0" smtClean="0"/>
              <a:t>　そして“木材関連事業者”と“登録木材関連事業者”についてです。</a:t>
            </a:r>
            <a:endParaRPr kumimoji="1" lang="en-US" altLang="ja-JP" u="none" dirty="0" smtClean="0"/>
          </a:p>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u="sng" dirty="0" smtClean="0"/>
              <a:t>登録をするしないにかかわらず</a:t>
            </a:r>
            <a:r>
              <a:rPr kumimoji="1" lang="ja-JP" altLang="en-US" u="none" dirty="0" smtClean="0"/>
              <a:t>全て</a:t>
            </a:r>
            <a:r>
              <a:rPr kumimoji="1" lang="ja-JP" altLang="en-US" u="none" dirty="0"/>
              <a:t>の木材関連事業者</a:t>
            </a:r>
            <a:r>
              <a:rPr kumimoji="1" lang="ja-JP" altLang="en-US" u="none" dirty="0" smtClean="0"/>
              <a:t>に合法伐採木材等を利用する</a:t>
            </a:r>
            <a:r>
              <a:rPr kumimoji="1" lang="ja-JP" altLang="en-US" u="sng" dirty="0" smtClean="0"/>
              <a:t>努力義務</a:t>
            </a:r>
            <a:r>
              <a:rPr kumimoji="1" lang="ja-JP" altLang="en-US" dirty="0" smtClean="0"/>
              <a:t>を言及しています。</a:t>
            </a:r>
            <a:endParaRPr kumimoji="1" lang="en-US" altLang="ja-JP" dirty="0"/>
          </a:p>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　登録事業者になるメリットとしては、</a:t>
            </a:r>
            <a:r>
              <a:rPr kumimoji="1" lang="ja-JP" altLang="en-US" u="sng" dirty="0" smtClean="0"/>
              <a:t>登録されますと林野庁のウェブサイト、並びに登録実施機関のサイトに公表されますので事業者のＰＲとなり、大義としては世界的な違法伐採木材の対策に関わり、つながっていくことになります。</a:t>
            </a:r>
            <a:r>
              <a:rPr kumimoji="1" lang="ja-JP" altLang="en-US" u="none" dirty="0" smtClean="0"/>
              <a:t>　</a:t>
            </a:r>
            <a:endParaRPr kumimoji="1" lang="en-US" altLang="ja-JP" u="none"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u="none" dirty="0" smtClean="0"/>
              <a:t>　我々、“登録実施機関”は、登録申請を受付け、審査のうえ登録（言わば認定）をして、登録証を登録事業者へ発行しています。</a:t>
            </a:r>
            <a:r>
              <a:rPr kumimoji="1" lang="ja-JP" altLang="en-US" dirty="0" smtClean="0"/>
              <a:t>　</a:t>
            </a:r>
            <a:endParaRPr kumimoji="1" lang="en-US" altLang="ja-JP"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　向かって右は、本会の登録証の例です。実際の登録証の大きさ（サイズ）はＡ３のサイズで賞状のような紙質のものです。</a:t>
            </a:r>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　１事業者様に１つの番号を割り当て、一種及び二種の同時申請の場合も一種、二種ごとに登録証を発行しています。</a:t>
            </a:r>
          </a:p>
          <a:p>
            <a:pPr marL="0" marR="0" indent="0" algn="l" defTabSz="914358" rtl="0" eaLnBrk="1" fontAlgn="auto" latinLnBrk="0" hangingPunct="1">
              <a:lnSpc>
                <a:spcPct val="100000"/>
              </a:lnSpc>
              <a:spcBef>
                <a:spcPts val="0"/>
              </a:spcBef>
              <a:spcAft>
                <a:spcPts val="0"/>
              </a:spcAft>
              <a:buClrTx/>
              <a:buSzTx/>
              <a:buFontTx/>
              <a:buNone/>
              <a:tabLst/>
              <a:defRPr/>
            </a:pPr>
            <a:endParaRPr kumimoji="1" lang="ja-JP" altLang="en-US" u="none"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70733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　登録申請する際の“木材等の種類”の名称となります。ここには「丸太」、「ひき板」、「合板」のような木材のほか、どのような物品が対象になるかをお示ししております。</a:t>
            </a:r>
            <a:endParaRPr kumimoji="1" lang="en-US" altLang="ja-JP"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対象外について、クリーンウッド法では、“リサイクル品は除く”とありますので、スライド下部のものは本法の対象にはなりません。</a:t>
            </a:r>
            <a:endParaRPr kumimoji="1" lang="en-US" altLang="ja-JP"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コンクリート型枠用合板、桟木そのものは木材に該当しますので、登録申請できます。</a:t>
            </a:r>
            <a:endParaRPr kumimoji="1" lang="en-US" altLang="ja-JP"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　「家具」につきましては、金属やプラスチック、</a:t>
            </a:r>
            <a:r>
              <a:rPr kumimoji="1" lang="en-US" altLang="ja-JP" dirty="0" smtClean="0"/>
              <a:t>PB</a:t>
            </a:r>
            <a:r>
              <a:rPr kumimoji="1" lang="ja-JP" altLang="en-US" dirty="0" err="1" smtClean="0"/>
              <a:t>、</a:t>
            </a:r>
            <a:r>
              <a:rPr kumimoji="1" lang="ja-JP" altLang="en-US" dirty="0" smtClean="0"/>
              <a:t>繊維板やリサイクル材を除いた「木材」の重量の割合がおおむね５０％以上で、全てが合法⽊材によって製造された家具は重量計測はご無用です。</a:t>
            </a:r>
            <a:endParaRPr kumimoji="1" lang="en-US" altLang="ja-JP"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u="sng" dirty="0" smtClean="0"/>
              <a:t>また、フローリングは“木材”でなく、その他の物品となります。「基材に木材を使用したもの」が対象となりますので、表面の“突き板”は合法性の確認の対象外です。</a:t>
            </a:r>
            <a:endParaRPr kumimoji="1" lang="en-US" altLang="ja-JP" u="sng"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u="none" strike="noStrike" baseline="0" dirty="0" smtClean="0"/>
              <a:t>なお、一度使用されたもの、リサイクル品のその他の例 は、丸太の剝き芯、工場の端材、ゴム樹液採取後のゴムノキです。</a:t>
            </a:r>
            <a:endParaRPr kumimoji="1" lang="en-US" altLang="ja-JP" u="none" strike="noStrike" baseline="0" dirty="0" smtClean="0"/>
          </a:p>
          <a:p>
            <a:r>
              <a:rPr kumimoji="1" lang="ja-JP" altLang="en-US" u="none" strike="noStrike" baseline="0" dirty="0" smtClean="0"/>
              <a:t>　</a:t>
            </a:r>
            <a:r>
              <a:rPr kumimoji="1" lang="ja-JP" altLang="en-US" u="sng" dirty="0" smtClean="0"/>
              <a:t> 主に建築・建設の事業者又はその部門の場合は、登録の名称として、</a:t>
            </a:r>
            <a:r>
              <a:rPr kumimoji="1" lang="zh-TW" altLang="en-US" u="sng" dirty="0" smtClean="0"/>
              <a:t>構造材、羽柄材、構造用合板、構造用集成材、梁、柱</a:t>
            </a:r>
            <a:r>
              <a:rPr kumimoji="1" lang="ja-JP" altLang="en-US" u="sng" dirty="0" smtClean="0"/>
              <a:t>など一般的な名称で登録申請ができます。</a:t>
            </a:r>
            <a:endParaRPr kumimoji="1" lang="en-US" altLang="ja-JP" u="sng" dirty="0" smtClean="0"/>
          </a:p>
          <a:p>
            <a:r>
              <a:rPr kumimoji="1" lang="ja-JP" altLang="en-US" u="none" dirty="0" smtClean="0"/>
              <a:t>外構材のウッドデッキや、木塀は、それらを構成している材料がひき板であれば、そのひき板が本法の対象となります。</a:t>
            </a:r>
            <a:r>
              <a:rPr kumimoji="1" lang="ja-JP" altLang="en-US" u="sng" dirty="0" smtClean="0"/>
              <a:t>登録の際は、ひき板（ウッドデッキ）、（木塀）などとして下さい。</a:t>
            </a:r>
            <a:endParaRPr kumimoji="1" lang="en-US" altLang="ja-JP" u="sng" dirty="0" smtClean="0"/>
          </a:p>
          <a:p>
            <a:r>
              <a:rPr kumimoji="1" lang="ja-JP" altLang="en-US" u="none" strike="noStrike" baseline="0" dirty="0" smtClean="0"/>
              <a:t>　</a:t>
            </a:r>
            <a:r>
              <a:rPr kumimoji="1" lang="ja-JP" altLang="en-US" u="none" dirty="0" smtClean="0"/>
              <a:t>家具に関するガイドラインはクリーンウッド・ナビのサイトの「参考資料」のところにありますので参考にして下さい。</a:t>
            </a:r>
            <a:endParaRPr kumimoji="1" lang="en-US" altLang="ja-JP" u="none" dirty="0" smtClean="0"/>
          </a:p>
          <a:p>
            <a:r>
              <a:rPr kumimoji="1" lang="en-US" altLang="ja-JP" u="none" dirty="0" smtClean="0"/>
              <a:t>  </a:t>
            </a:r>
            <a:r>
              <a:rPr kumimoji="1" lang="ja-JP" altLang="en-US" u="none" dirty="0" smtClean="0"/>
              <a:t>これら申請の際の名称は、先ほどのエクセルファイル内の“申請範囲一覧”のデータシートでご覧いただけます。</a:t>
            </a:r>
          </a:p>
          <a:p>
            <a:endParaRPr kumimoji="1" lang="ja-JP" altLang="en-US" u="none" strike="noStrike" baseline="0" dirty="0" smtClean="0"/>
          </a:p>
          <a:p>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99793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7988" y="1233488"/>
            <a:ext cx="5919787" cy="3330575"/>
          </a:xfrm>
        </p:spPr>
      </p:sp>
      <p:sp>
        <p:nvSpPr>
          <p:cNvPr id="3" name="ノート プレースホルダー 2"/>
          <p:cNvSpPr>
            <a:spLocks noGrp="1"/>
          </p:cNvSpPr>
          <p:nvPr>
            <p:ph type="body" idx="1"/>
          </p:nvPr>
        </p:nvSpPr>
        <p:spPr/>
        <p:txBody>
          <a:bodyPr/>
          <a:lstStyle/>
          <a:p>
            <a:r>
              <a:rPr kumimoji="1" lang="ja-JP" altLang="en-US" dirty="0" smtClean="0"/>
              <a:t>  クリーンウッド法におけます“木材関連事業者の範囲です。あくまでも概略</a:t>
            </a:r>
            <a:r>
              <a:rPr kumimoji="1" lang="ja-JP" altLang="en-US" dirty="0"/>
              <a:t>を示したとのこと</a:t>
            </a:r>
            <a:r>
              <a:rPr kumimoji="1" lang="ja-JP" altLang="en-US" dirty="0" smtClean="0"/>
              <a:t>です。</a:t>
            </a:r>
            <a:endParaRPr kumimoji="1" lang="en-US" altLang="ja-JP" dirty="0" smtClean="0"/>
          </a:p>
          <a:p>
            <a:r>
              <a:rPr kumimoji="1" lang="ja-JP" altLang="en-US" dirty="0" smtClean="0"/>
              <a:t>　まずは木材関連事業者に該当しない者は森林所有者、国内素材生産業者（とは伐採業者です）、海外事業者、小売り業のみの事業者（一般的にはＤＩＹショップ、ホームセンターなど）です。国内素材生産業者は、</a:t>
            </a:r>
            <a:r>
              <a:rPr kumimoji="1" lang="zh-TW" altLang="en-US" dirty="0" smtClean="0"/>
              <a:t>森林組合、木材市場</a:t>
            </a:r>
            <a:r>
              <a:rPr kumimoji="1" lang="ja-JP" altLang="en-US" dirty="0" smtClean="0"/>
              <a:t>などの委託販売を経由しないで直接に丸太の販売業務を行っていれば対象範囲です 。</a:t>
            </a:r>
            <a:endParaRPr kumimoji="1" lang="en-US" altLang="ja-JP" dirty="0" smtClean="0"/>
          </a:p>
          <a:p>
            <a:r>
              <a:rPr kumimoji="1" lang="ja-JP" altLang="en-US" dirty="0" smtClean="0"/>
              <a:t>第一種と第二種はご覧のように色分けしてあります。国産材の丸太を直接購入（国有林、県有林など入札による購入、自社林を直仕入れ）は製造、加工部門、販売部門まで第一種となります。ただし、「家具」の製造にあっては二種に切り分けとなります。（省庁ご指示です）なお、国産丸太を森林組合や県信連などから購入している場合は、二種となります（森林組合や県信連などの丸太の委託販売は一種です）。輸入合板などを購入して</a:t>
            </a:r>
            <a:r>
              <a:rPr kumimoji="1" lang="ja-JP" altLang="en-US" dirty="0"/>
              <a:t>いても、建材商社から購入している場合は、第二種と</a:t>
            </a:r>
            <a:r>
              <a:rPr kumimoji="1" lang="ja-JP" altLang="en-US" dirty="0" smtClean="0"/>
              <a:t>なります。（直輸入業者の建材商社が一種です）</a:t>
            </a:r>
            <a:r>
              <a:rPr kumimoji="1" lang="ja-JP" altLang="en-US" u="sng" dirty="0" smtClean="0"/>
              <a:t>建材商社等（直輸入者）の</a:t>
            </a:r>
            <a:r>
              <a:rPr kumimoji="1" lang="en-US" altLang="ja-JP" u="sng" dirty="0" smtClean="0"/>
              <a:t>1</a:t>
            </a:r>
            <a:r>
              <a:rPr kumimoji="1" lang="ja-JP" altLang="en-US" u="sng" dirty="0" smtClean="0"/>
              <a:t>事業者においては輸入事業の部分（部門）のみが第一種となり、製造、販売の部分（部門）からは第二種となりますので直輸入業者は一種及び二種の申請となります。</a:t>
            </a:r>
            <a:r>
              <a:rPr kumimoji="1" lang="ja-JP" altLang="en-US" dirty="0" smtClean="0"/>
              <a:t>直接</a:t>
            </a:r>
            <a:r>
              <a:rPr kumimoji="1" lang="ja-JP" altLang="en-US" dirty="0"/>
              <a:t>、消費者に販売を行う小売業者</a:t>
            </a:r>
            <a:r>
              <a:rPr kumimoji="1" lang="ja-JP" altLang="en-US" dirty="0" smtClean="0"/>
              <a:t>は本法の木材関連事業者に含まれません</a:t>
            </a:r>
            <a:r>
              <a:rPr kumimoji="1" lang="ja-JP" altLang="en-US" dirty="0"/>
              <a:t>が</a:t>
            </a:r>
            <a:r>
              <a:rPr kumimoji="1" lang="ja-JP" altLang="en-US" dirty="0" smtClean="0"/>
              <a:t>、消費者に販売となる建築</a:t>
            </a:r>
            <a:r>
              <a:rPr kumimoji="1" lang="ja-JP" altLang="en-US" dirty="0"/>
              <a:t>関係</a:t>
            </a:r>
            <a:r>
              <a:rPr kumimoji="1" lang="ja-JP" altLang="en-US" dirty="0" smtClean="0"/>
              <a:t>は本法においては木材関連事業者に含まれます。</a:t>
            </a:r>
            <a:r>
              <a:rPr kumimoji="1" lang="ja-JP" altLang="en-US" u="sng" dirty="0" smtClean="0"/>
              <a:t>なお、小売業も卸売り業も行っていれば登録申請できます。</a:t>
            </a:r>
            <a:r>
              <a:rPr kumimoji="1" lang="ja-JP" altLang="en-US" u="none" dirty="0" smtClean="0"/>
              <a:t>なお、集成材工場、家具工場など第二種の青色となっていますが、自社林の丸太の受入れや、ひき板を商社などを通さないで直接に輸入などしていれば第一種もありえます。</a:t>
            </a:r>
            <a:endParaRPr kumimoji="1" lang="en-US" altLang="ja-JP" u="none" dirty="0" smtClean="0"/>
          </a:p>
          <a:p>
            <a:r>
              <a:rPr kumimoji="1" lang="ja-JP" altLang="en-US" dirty="0" smtClean="0"/>
              <a:t>登録範囲の考え方です。クリーンウッド法の基本方針により</a:t>
            </a:r>
            <a:r>
              <a:rPr kumimoji="1" lang="ja-JP" altLang="en-US" u="sng" dirty="0" smtClean="0"/>
              <a:t>第一種木材関連事業者は、第一種木材関連事業に係る全てについて、登録の申請をしなければなりません。</a:t>
            </a:r>
            <a:endParaRPr kumimoji="1" lang="en-US" altLang="ja-JP" u="sng" dirty="0" smtClean="0"/>
          </a:p>
          <a:p>
            <a:r>
              <a:rPr kumimoji="1" lang="ja-JP" altLang="en-US" dirty="0" smtClean="0"/>
              <a:t>第二種木材関連事業者の場合は、限定的な申請でかまいません。</a:t>
            </a:r>
            <a:endParaRPr kumimoji="1" lang="en-US" altLang="ja-JP" dirty="0" smtClean="0"/>
          </a:p>
          <a:p>
            <a:r>
              <a:rPr kumimoji="1" lang="ja-JP" altLang="en-US" dirty="0" smtClean="0"/>
              <a:t>　また、事業所、部門単位等ごとや、部材群・製品群単位で切り分けて登録申請することが可能です。（施行規則第</a:t>
            </a:r>
            <a:r>
              <a:rPr kumimoji="1" lang="en-US" altLang="ja-JP" dirty="0" smtClean="0"/>
              <a:t>6</a:t>
            </a:r>
            <a:r>
              <a:rPr kumimoji="1" lang="ja-JP" altLang="en-US" dirty="0" smtClean="0"/>
              <a:t>条第</a:t>
            </a:r>
            <a:r>
              <a:rPr kumimoji="1" lang="en-US" altLang="ja-JP" dirty="0" smtClean="0"/>
              <a:t>2</a:t>
            </a:r>
            <a:r>
              <a:rPr kumimoji="1" lang="ja-JP" altLang="en-US" dirty="0" smtClean="0"/>
              <a:t>項）</a:t>
            </a:r>
            <a:endParaRPr kumimoji="1" lang="en-US" altLang="ja-JP" dirty="0" smtClean="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264378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合法性確認の方法による書類の一例です。画面向かって右がご承知の方が多いとおもいますが、インドネシアの</a:t>
            </a:r>
            <a:r>
              <a:rPr kumimoji="1" lang="en-US" altLang="ja-JP" dirty="0" smtClean="0"/>
              <a:t>SVLK</a:t>
            </a:r>
            <a:r>
              <a:rPr kumimoji="1" lang="ja-JP" altLang="en-US" dirty="0" smtClean="0"/>
              <a:t>の木材合法性証明システムにおけます合法証明書類の</a:t>
            </a:r>
            <a:r>
              <a:rPr kumimoji="1" lang="en-US" altLang="ja-JP" dirty="0" smtClean="0"/>
              <a:t>V-legal Document</a:t>
            </a:r>
            <a:r>
              <a:rPr kumimoji="1" lang="ja-JP" altLang="en-US" dirty="0" smtClean="0"/>
              <a:t>です。必要に応じて“その他の確認”をします。さらに合法性に疑義がれば、“追加的措置”「購入先等その他関係者からの追加情報の収集や流通経路の把握等により合法性を確認</a:t>
            </a:r>
          </a:p>
          <a:p>
            <a:r>
              <a:rPr kumimoji="1" lang="ja-JP" altLang="en-US" dirty="0" smtClean="0"/>
              <a:t>」を行います。「デューディリジェンス</a:t>
            </a:r>
            <a:r>
              <a:rPr kumimoji="1" lang="en-US" altLang="ja-JP" dirty="0" smtClean="0"/>
              <a:t>(DD)</a:t>
            </a:r>
            <a:r>
              <a:rPr kumimoji="1" lang="ja-JP" altLang="en-US" dirty="0" smtClean="0"/>
              <a:t>」（通称：デューデリ）という用語は、法令には明記はありませんが、念頭にはあります。　また、業種、または部門は異なれ</a:t>
            </a:r>
            <a:r>
              <a:rPr kumimoji="1" lang="ja-JP" altLang="en-US" dirty="0" err="1" smtClean="0"/>
              <a:t>ど</a:t>
            </a:r>
            <a:r>
              <a:rPr kumimoji="1" lang="ja-JP" altLang="en-US" dirty="0" smtClean="0"/>
              <a:t>目的に応じて適正評価に利用できる有効なコンセプト、概念として本会は承知しています。</a:t>
            </a:r>
            <a:endParaRPr kumimoji="1" lang="en-US" altLang="ja-JP" dirty="0" smtClean="0"/>
          </a:p>
          <a:p>
            <a:r>
              <a:rPr kumimoji="1" lang="ja-JP" altLang="en-US" dirty="0" smtClean="0"/>
              <a:t>　左は合法性の確認を行って次の取引先などに譲り渡す際の納品書等の記載の一例です。この納品書等がクリーンウッド法による “証明書”となります。定められた“書式”はありません。</a:t>
            </a:r>
            <a:endParaRPr kumimoji="1" lang="en-US" altLang="ja-JP" dirty="0" smtClean="0"/>
          </a:p>
          <a:p>
            <a:r>
              <a:rPr kumimoji="1" lang="ja-JP" altLang="en-US" dirty="0" smtClean="0"/>
              <a:t>　また、納品書のような書面にこだわらず、カタログやホームページなどで合法性の確認の旨があればよいことになっています。</a:t>
            </a:r>
            <a:endParaRPr kumimoji="1" lang="en-US" altLang="ja-JP" dirty="0" smtClean="0"/>
          </a:p>
          <a:p>
            <a:r>
              <a:rPr kumimoji="1" lang="ja-JP" altLang="en-US" dirty="0" smtClean="0"/>
              <a:t>　なお、クリーンウッド法の未登録の木材関連事業者も納品書等の“譲り渡しの措置”は必要です。登録番号は記載無しとなります。</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644388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「デューディリジェンス</a:t>
            </a:r>
            <a:r>
              <a:rPr kumimoji="1" lang="en-US" altLang="ja-JP" dirty="0" smtClean="0"/>
              <a:t>(DD)</a:t>
            </a:r>
            <a:r>
              <a:rPr kumimoji="1" lang="ja-JP" altLang="en-US" dirty="0" smtClean="0"/>
              <a:t>」と</a:t>
            </a:r>
            <a:r>
              <a:rPr kumimoji="1" lang="en-US" altLang="ja-JP" dirty="0" smtClean="0"/>
              <a:t>DD</a:t>
            </a:r>
            <a:r>
              <a:rPr kumimoji="1" lang="ja-JP" altLang="en-US" dirty="0" smtClean="0"/>
              <a:t>にかかわる事について、少々述べますと。</a:t>
            </a:r>
            <a:r>
              <a:rPr kumimoji="1" lang="en-US" altLang="ja-JP" dirty="0" smtClean="0"/>
              <a:t>DD</a:t>
            </a:r>
            <a:r>
              <a:rPr kumimoji="1" lang="ja-JP" altLang="en-US" dirty="0" smtClean="0"/>
              <a:t>はご覧の３つです。合法伐採木材を証明する文書類などの“情報の収集”、その文書は合法に発行されたのか、樹種、原産国は正しいのかなど収集した情報の内容の確認“リスク評価”、リスクに対処する必要なアクション（対策）の特定“リスク緩和”です。ご承知の方におかれましては恐縮です。</a:t>
            </a:r>
            <a:endParaRPr kumimoji="1" lang="en-US" altLang="ja-JP" dirty="0" smtClean="0"/>
          </a:p>
          <a:p>
            <a:r>
              <a:rPr kumimoji="1" lang="ja-JP" altLang="en-US" dirty="0" smtClean="0"/>
              <a:t>　このＤＤの３段階は、クリーンウッド法に規定化や義務化などはされていませんが、合法性の確認に取り込むことが望ましいとおもわれます。</a:t>
            </a:r>
            <a:endParaRPr kumimoji="1" lang="en-US" altLang="ja-JP" dirty="0" smtClean="0"/>
          </a:p>
          <a:p>
            <a:r>
              <a:rPr kumimoji="1" lang="ja-JP" altLang="en-US" dirty="0" smtClean="0"/>
              <a:t>　また、</a:t>
            </a:r>
            <a:r>
              <a:rPr kumimoji="1" lang="en-US" altLang="ja-JP" dirty="0" smtClean="0"/>
              <a:t>ESG</a:t>
            </a:r>
            <a:r>
              <a:rPr kumimoji="1" lang="ja-JP" altLang="en-US" dirty="0" smtClean="0"/>
              <a:t>投資、</a:t>
            </a:r>
            <a:r>
              <a:rPr kumimoji="1" lang="en-US" altLang="ja-JP" dirty="0" smtClean="0"/>
              <a:t>ESG</a:t>
            </a:r>
            <a:r>
              <a:rPr kumimoji="1" lang="ja-JP" altLang="en-US" dirty="0" smtClean="0"/>
              <a:t>リスクについては、環境、社会、企業統治に配慮している企業を重視・選別して行う投資であり、そのリスク評価を行うことになります。</a:t>
            </a:r>
            <a:endParaRPr kumimoji="1" lang="en-US" altLang="ja-JP" dirty="0" smtClean="0"/>
          </a:p>
          <a:p>
            <a:r>
              <a:rPr kumimoji="1" lang="ja-JP" altLang="en-US" dirty="0" smtClean="0"/>
              <a:t>　これらは、“ エス・ディー・ジィズ ” 「サステイナブル・</a:t>
            </a:r>
            <a:r>
              <a:rPr kumimoji="1" lang="ja-JP" altLang="en-US" dirty="0" smtClean="0"/>
              <a:t>ディベロプメント・</a:t>
            </a:r>
            <a:r>
              <a:rPr kumimoji="1" lang="ja-JP" altLang="en-US" dirty="0" smtClean="0"/>
              <a:t>ゴールズ時代」のもので、既に行動を</a:t>
            </a:r>
            <a:r>
              <a:rPr kumimoji="1" lang="ja-JP" altLang="en-US" dirty="0" smtClean="0"/>
              <a:t>、合法伐採木材の利用、資源・環境保護などの“</a:t>
            </a:r>
            <a:r>
              <a:rPr kumimoji="1" lang="ja-JP" altLang="en-US" dirty="0" smtClean="0"/>
              <a:t>倫理的な活動”を起こしている企業もあるとおもいます。</a:t>
            </a:r>
            <a:endParaRPr kumimoji="1" lang="en-US" altLang="ja-JP" dirty="0" smtClean="0"/>
          </a:p>
          <a:p>
            <a:r>
              <a:rPr kumimoji="1" lang="ja-JP" altLang="en-US" dirty="0" smtClean="0"/>
              <a:t>　表題の</a:t>
            </a:r>
            <a:r>
              <a:rPr kumimoji="1" lang="en-US" altLang="ja-JP" dirty="0" err="1" smtClean="0"/>
              <a:t>NEPCon</a:t>
            </a:r>
            <a:r>
              <a:rPr kumimoji="1" lang="en-US" altLang="ja-JP" dirty="0" smtClean="0"/>
              <a:t>(</a:t>
            </a:r>
            <a:r>
              <a:rPr kumimoji="1" lang="ja-JP" altLang="en-US" dirty="0" smtClean="0"/>
              <a:t>ネプコン</a:t>
            </a:r>
            <a:r>
              <a:rPr kumimoji="1" lang="en-US" altLang="ja-JP" dirty="0" smtClean="0"/>
              <a:t>)</a:t>
            </a:r>
            <a:r>
              <a:rPr kumimoji="1" lang="ja-JP" altLang="en-US" dirty="0" smtClean="0"/>
              <a:t>は、</a:t>
            </a:r>
            <a:r>
              <a:rPr kumimoji="1" lang="en-US" altLang="ja-JP" dirty="0" smtClean="0"/>
              <a:t>EU</a:t>
            </a:r>
            <a:r>
              <a:rPr kumimoji="1" lang="ja-JP" altLang="en-US" dirty="0" smtClean="0"/>
              <a:t>諸国の違法伐採木材の法律である“</a:t>
            </a:r>
            <a:r>
              <a:rPr kumimoji="1" lang="en-US" altLang="ja-JP" dirty="0" smtClean="0"/>
              <a:t>EU</a:t>
            </a:r>
            <a:r>
              <a:rPr kumimoji="1" lang="ja-JP" altLang="en-US" dirty="0" smtClean="0"/>
              <a:t>木材規則”と </a:t>
            </a:r>
            <a:r>
              <a:rPr kumimoji="1" lang="en-US" altLang="ja-JP" dirty="0" smtClean="0"/>
              <a:t>DD</a:t>
            </a:r>
            <a:r>
              <a:rPr kumimoji="1" lang="ja-JP" altLang="en-US" dirty="0" smtClean="0"/>
              <a:t>基準を監視する</a:t>
            </a:r>
            <a:r>
              <a:rPr kumimoji="1" lang="en-US" altLang="ja-JP" dirty="0" smtClean="0"/>
              <a:t>EU</a:t>
            </a:r>
            <a:r>
              <a:rPr kumimoji="1" lang="ja-JP" altLang="en-US" dirty="0" smtClean="0"/>
              <a:t>認定の監督団体です。（政府機関ではなく非営利組織です。）</a:t>
            </a:r>
            <a:endParaRPr kumimoji="1" lang="en-US" altLang="ja-JP" dirty="0" smtClean="0"/>
          </a:p>
          <a:p>
            <a:r>
              <a:rPr kumimoji="1" lang="ja-JP" altLang="en-US" dirty="0" smtClean="0"/>
              <a:t>そのウェブサイトのリスクの情報を紹介します。国、地域にマウスをあわせてみて下さい。</a:t>
            </a:r>
            <a:endParaRPr kumimoji="1" lang="ja-JP" altLang="en-US" dirty="0"/>
          </a:p>
        </p:txBody>
      </p:sp>
      <p:sp>
        <p:nvSpPr>
          <p:cNvPr id="4" name="スライド番号プレースホルダー 3"/>
          <p:cNvSpPr>
            <a:spLocks noGrp="1"/>
          </p:cNvSpPr>
          <p:nvPr>
            <p:ph type="sldNum" sz="quarter" idx="10"/>
          </p:nvPr>
        </p:nvSpPr>
        <p:spPr/>
        <p:txBody>
          <a:bodyPr/>
          <a:lstStyle/>
          <a:p>
            <a:fld id="{FABC0B1D-2C32-49EC-9DEC-D1946F3C0F83}" type="slidenum">
              <a:rPr kumimoji="1" lang="ja-JP" altLang="en-US" smtClean="0"/>
              <a:t>17</a:t>
            </a:fld>
            <a:endParaRPr kumimoji="1" lang="ja-JP" altLang="en-US"/>
          </a:p>
        </p:txBody>
      </p:sp>
    </p:spTree>
    <p:extLst>
      <p:ext uri="{BB962C8B-B14F-4D97-AF65-F5344CB8AC3E}">
        <p14:creationId xmlns:p14="http://schemas.microsoft.com/office/powerpoint/2010/main" val="28833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その国、地域のリスク情報がご覧になれます。さらにクリックしますと詳細が表示されますのでご覧になってみてください。</a:t>
            </a:r>
            <a:endParaRPr kumimoji="1" lang="en-US" altLang="ja-JP" dirty="0" smtClean="0"/>
          </a:p>
          <a:p>
            <a:r>
              <a:rPr kumimoji="1" lang="ja-JP" altLang="en-US" dirty="0" smtClean="0"/>
              <a:t>ご覧になっているウクライナ情報の意味は、“・スコアは</a:t>
            </a:r>
            <a:r>
              <a:rPr kumimoji="1" lang="en-US" altLang="ja-JP" dirty="0" smtClean="0"/>
              <a:t>100</a:t>
            </a:r>
            <a:r>
              <a:rPr kumimoji="1" lang="ja-JP" altLang="en-US" dirty="0" smtClean="0"/>
              <a:t>点満点と考え</a:t>
            </a:r>
            <a:r>
              <a:rPr kumimoji="1" lang="en-US" altLang="ja-JP" dirty="0" smtClean="0"/>
              <a:t>0</a:t>
            </a:r>
            <a:r>
              <a:rPr kumimoji="1" lang="ja-JP" altLang="en-US" dirty="0" smtClean="0"/>
              <a:t>点が最低、</a:t>
            </a:r>
            <a:r>
              <a:rPr kumimoji="1" lang="en-US" altLang="ja-JP" dirty="0" smtClean="0"/>
              <a:t>100</a:t>
            </a:r>
            <a:r>
              <a:rPr kumimoji="1" lang="ja-JP" altLang="en-US" dirty="0" smtClean="0"/>
              <a:t>点のうち</a:t>
            </a:r>
            <a:r>
              <a:rPr kumimoji="1" lang="en-US" altLang="ja-JP" dirty="0" smtClean="0"/>
              <a:t>10</a:t>
            </a:r>
            <a:r>
              <a:rPr kumimoji="1" lang="ja-JP" altLang="en-US" dirty="0" smtClean="0"/>
              <a:t>点ということはリスクは高。・</a:t>
            </a:r>
            <a:r>
              <a:rPr kumimoji="1" lang="en-US" altLang="ja-JP" dirty="0" smtClean="0"/>
              <a:t>1 low risk = </a:t>
            </a:r>
            <a:r>
              <a:rPr kumimoji="1" lang="ja-JP" altLang="en-US" dirty="0" smtClean="0"/>
              <a:t>低リスクが一つ。低リスクが一つしかない。・</a:t>
            </a:r>
            <a:r>
              <a:rPr kumimoji="1" lang="en-US" altLang="ja-JP" dirty="0" smtClean="0"/>
              <a:t>16 specified risk = </a:t>
            </a:r>
            <a:r>
              <a:rPr kumimoji="1" lang="ja-JP" altLang="en-US" dirty="0" smtClean="0"/>
              <a:t>特定されたリスクが</a:t>
            </a:r>
            <a:r>
              <a:rPr kumimoji="1" lang="en-US" altLang="ja-JP" dirty="0" smtClean="0"/>
              <a:t>16</a:t>
            </a:r>
            <a:r>
              <a:rPr kumimoji="1" lang="ja-JP" altLang="en-US" dirty="0" smtClean="0"/>
              <a:t>ある。・</a:t>
            </a:r>
            <a:r>
              <a:rPr kumimoji="1" lang="en-US" altLang="ja-JP" dirty="0" smtClean="0"/>
              <a:t>6 n/a categories out of 21 = 21</a:t>
            </a:r>
            <a:r>
              <a:rPr kumimoji="1" lang="ja-JP" altLang="en-US" dirty="0" smtClean="0"/>
              <a:t>あるカテゴリーのうち当てはまらないものが</a:t>
            </a:r>
            <a:r>
              <a:rPr kumimoji="1" lang="en-US" altLang="ja-JP" dirty="0" smtClean="0"/>
              <a:t>6</a:t>
            </a:r>
            <a:r>
              <a:rPr kumimoji="1" lang="ja-JP" altLang="en-US" dirty="0" smtClean="0"/>
              <a:t>カテゴリーある。”とのことです。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FABC0B1D-2C32-49EC-9DEC-D1946F3C0F83}" type="slidenum">
              <a:rPr kumimoji="1" lang="ja-JP" altLang="en-US" smtClean="0"/>
              <a:t>18</a:t>
            </a:fld>
            <a:endParaRPr kumimoji="1" lang="ja-JP" altLang="en-US"/>
          </a:p>
        </p:txBody>
      </p:sp>
    </p:spTree>
    <p:extLst>
      <p:ext uri="{BB962C8B-B14F-4D97-AF65-F5344CB8AC3E}">
        <p14:creationId xmlns:p14="http://schemas.microsoft.com/office/powerpoint/2010/main" val="2271878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idx="4294967295"/>
          </p:nvPr>
        </p:nvSpPr>
        <p:spPr>
          <a:xfrm>
            <a:off x="-863600" y="0"/>
            <a:ext cx="1741488" cy="981075"/>
          </a:xfrm>
        </p:spPr>
      </p:sp>
      <p:sp>
        <p:nvSpPr>
          <p:cNvPr id="53251" name="Rectangle 3"/>
          <p:cNvSpPr>
            <a:spLocks noGrp="1" noRot="1" noChangeAspect="1" noChangeArrowheads="1"/>
          </p:cNvSpPr>
          <p:nvPr>
            <p:ph type="body" idx="1"/>
          </p:nvPr>
        </p:nvSpPr>
        <p:spPr bwMode="auto">
          <a:xfrm>
            <a:off x="571624" y="2673532"/>
            <a:ext cx="7179875" cy="637357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r>
              <a:rPr kumimoji="1" lang="ja-JP" altLang="en-US" dirty="0" smtClean="0"/>
              <a:t>　サプライチェーンこと“供給の連鎖”の観点からグリーン購入法のガイドラインとクリーンウッド法の違いです。</a:t>
            </a:r>
            <a:endParaRPr kumimoji="1" lang="en-US" altLang="ja-JP" dirty="0" smtClean="0"/>
          </a:p>
          <a:p>
            <a:r>
              <a:rPr kumimoji="1" lang="ja-JP" altLang="en-US" dirty="0" smtClean="0">
                <a:ea typeface="+mn-ea"/>
              </a:rPr>
              <a:t>　</a:t>
            </a:r>
            <a:r>
              <a:rPr lang="ja-JP" altLang="en-US" dirty="0" smtClean="0">
                <a:ea typeface="+mn-ea"/>
              </a:rPr>
              <a:t>ガイドラインでは業界団体から認定を受けた事業者が証明書を発行し、証明書の連鎖で合法木材を流通させていくことになります。 ご覧のようにガイドラインでは“非認定事業者”で証明の連鎖が切れます</a:t>
            </a:r>
            <a:endParaRPr lang="en-US" altLang="ja-JP" dirty="0" smtClean="0">
              <a:ea typeface="+mn-ea"/>
            </a:endParaRPr>
          </a:p>
          <a:p>
            <a:r>
              <a:rPr kumimoji="1" lang="ja-JP" altLang="en-US" dirty="0" smtClean="0">
                <a:ea typeface="+mn-ea"/>
              </a:rPr>
              <a:t>　</a:t>
            </a:r>
            <a:r>
              <a:rPr kumimoji="1" lang="ja-JP" altLang="en-US" dirty="0" smtClean="0"/>
              <a:t>クリーンウッド法ではそれぞれの木材関連事業者が自らの責任において取り扱う木材の合法性を確認することになります。</a:t>
            </a:r>
            <a:endParaRPr kumimoji="1" lang="en-US" altLang="ja-JP" dirty="0" smtClean="0"/>
          </a:p>
          <a:p>
            <a:r>
              <a:rPr kumimoji="1" lang="ja-JP" altLang="en-US" dirty="0" smtClean="0"/>
              <a:t>　この木材関連事業者には登録木材関連事業者もあれば登録をしていない木材関連事業者もありますが、クリーンウッド法では木材関連事業者の証明の連鎖はつながっていくことになります。</a:t>
            </a:r>
            <a:endParaRPr kumimoji="1" lang="en-US" altLang="ja-JP" dirty="0" smtClean="0"/>
          </a:p>
          <a:p>
            <a:r>
              <a:rPr kumimoji="1" lang="ja-JP" altLang="en-US" dirty="0" smtClean="0"/>
              <a:t>　また、この“サプライチェーン” について、「どこから来て、どのように末端の顧客に届いていくのか」などの管理をしている企業もあるのでしょう。</a:t>
            </a:r>
          </a:p>
        </p:txBody>
      </p:sp>
    </p:spTree>
    <p:extLst>
      <p:ext uri="{BB962C8B-B14F-4D97-AF65-F5344CB8AC3E}">
        <p14:creationId xmlns:p14="http://schemas.microsoft.com/office/powerpoint/2010/main" val="1377218215"/>
      </p:ext>
    </p:extLst>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これは、登録</a:t>
            </a:r>
            <a:r>
              <a:rPr kumimoji="1" lang="ja-JP" altLang="en-US" dirty="0"/>
              <a:t>までの流れを簡単に記載したものです。上が木材関連事</a:t>
            </a:r>
            <a:r>
              <a:rPr kumimoji="1" lang="ja-JP" altLang="en-US" dirty="0" smtClean="0"/>
              <a:t>業者の登録申請者、</a:t>
            </a:r>
            <a:r>
              <a:rPr kumimoji="1" lang="ja-JP" altLang="en-US" dirty="0"/>
              <a:t>下が登録実施</a:t>
            </a:r>
            <a:r>
              <a:rPr kumimoji="1" lang="ja-JP" altLang="en-US" dirty="0" smtClean="0"/>
              <a:t>機関の流れに</a:t>
            </a:r>
            <a:r>
              <a:rPr kumimoji="1" lang="ja-JP" altLang="en-US" dirty="0"/>
              <a:t>なっています</a:t>
            </a:r>
            <a:r>
              <a:rPr kumimoji="1" lang="ja-JP" altLang="en-US" dirty="0" smtClean="0"/>
              <a:t>。</a:t>
            </a:r>
            <a:endParaRPr kumimoji="1" lang="en-US" altLang="ja-JP" dirty="0" smtClean="0"/>
          </a:p>
          <a:p>
            <a:r>
              <a:rPr kumimoji="1" lang="ja-JP" altLang="en-US" dirty="0" smtClean="0"/>
              <a:t>この後に説明いたします「予備登録申請エクセルファイル」内に、“申請の手続き”、“法令の説明“、”申請書類”、“登録実施機関としての本会の要求事項”の全容を一つのパッケージにしてまとめています。</a:t>
            </a:r>
            <a:endParaRPr kumimoji="1" lang="en-US" altLang="ja-JP" dirty="0" smtClean="0"/>
          </a:p>
          <a:p>
            <a:r>
              <a:rPr kumimoji="1" lang="ja-JP" altLang="en-US" dirty="0" smtClean="0"/>
              <a:t>このエクセルファイルでの“やり取り”が、“事前打ち合わせ”となります。これにより、申請書提出後の補正、または審査におけます是正は無いか。あってもわずかとなります。</a:t>
            </a:r>
            <a:endParaRPr kumimoji="1" lang="en-US" altLang="ja-JP" dirty="0" smtClean="0"/>
          </a:p>
          <a:p>
            <a:r>
              <a:rPr kumimoji="1" lang="ja-JP" altLang="en-US" dirty="0" smtClean="0"/>
              <a:t>　申請者</a:t>
            </a:r>
            <a:r>
              <a:rPr kumimoji="1" lang="ja-JP" altLang="en-US" dirty="0"/>
              <a:t>から委任状を取り、団体等で取りまとめて委任申請する</a:t>
            </a:r>
            <a:r>
              <a:rPr kumimoji="1" lang="ja-JP" altLang="en-US" dirty="0" smtClean="0"/>
              <a:t>ことは可能です。ただし、</a:t>
            </a:r>
            <a:r>
              <a:rPr kumimoji="1" lang="ja-JP" altLang="en-US" dirty="0"/>
              <a:t>この場合</a:t>
            </a:r>
            <a:r>
              <a:rPr kumimoji="1" lang="ja-JP" altLang="en-US" dirty="0" smtClean="0"/>
              <a:t>でもこのエクセルファイル</a:t>
            </a:r>
            <a:r>
              <a:rPr kumimoji="1" lang="ja-JP" altLang="en-US" u="sng" dirty="0" smtClean="0"/>
              <a:t>は</a:t>
            </a:r>
            <a:r>
              <a:rPr kumimoji="1" lang="ja-JP" altLang="en-US" u="sng" dirty="0"/>
              <a:t>、事業者毎</a:t>
            </a:r>
            <a:r>
              <a:rPr kumimoji="1" lang="ja-JP" altLang="en-US" u="sng" dirty="0" smtClean="0"/>
              <a:t>に入力・作成する</a:t>
            </a:r>
            <a:r>
              <a:rPr kumimoji="1" lang="ja-JP" altLang="en-US" dirty="0"/>
              <a:t>必要があります</a:t>
            </a:r>
            <a:r>
              <a:rPr kumimoji="1" lang="ja-JP" altLang="en-US" dirty="0" smtClean="0"/>
              <a:t>。</a:t>
            </a:r>
            <a:endParaRPr kumimoji="1" lang="en-US" altLang="ja-JP" dirty="0" smtClean="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09388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本法の内容について質問の多かったいくつかについて、林野庁のホームページにあるクリーンウッドナビに掲載されている</a:t>
            </a:r>
            <a:r>
              <a:rPr kumimoji="1" lang="en-US" altLang="ja-JP" dirty="0" smtClean="0"/>
              <a:t>Q&amp;A</a:t>
            </a:r>
            <a:r>
              <a:rPr kumimoji="1" lang="ja-JP" altLang="en-US" dirty="0" smtClean="0"/>
              <a:t>から抜粋しました。法令の補助的な解説となります。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ja-JP" altLang="en-US" u="none" dirty="0" smtClean="0">
                <a:solidFill>
                  <a:srgbClr val="FF0000"/>
                </a:solidFill>
              </a:rPr>
              <a:t>合法性の確認ができなかった木材も流通可能です。　物理的な分別のみではありませんので、明らかに判別できる</a:t>
            </a:r>
            <a:r>
              <a:rPr kumimoji="1" lang="ja-JP" altLang="en-US" u="sng" dirty="0" smtClean="0">
                <a:solidFill>
                  <a:srgbClr val="FF0000"/>
                </a:solidFill>
              </a:rPr>
              <a:t>○</a:t>
            </a:r>
            <a:r>
              <a:rPr kumimoji="1" lang="en-US" altLang="ja-JP" u="sng" dirty="0" smtClean="0">
                <a:solidFill>
                  <a:srgbClr val="FF0000"/>
                </a:solidFill>
              </a:rPr>
              <a:t>×</a:t>
            </a:r>
            <a:r>
              <a:rPr kumimoji="1" lang="ja-JP" altLang="en-US" u="sng" dirty="0" smtClean="0">
                <a:solidFill>
                  <a:srgbClr val="FF0000"/>
                </a:solidFill>
              </a:rPr>
              <a:t>入り</a:t>
            </a:r>
            <a:r>
              <a:rPr kumimoji="1" lang="ja-JP" altLang="en-US" u="none" dirty="0" smtClean="0">
                <a:solidFill>
                  <a:srgbClr val="FF0000"/>
                </a:solidFill>
              </a:rPr>
              <a:t>の出荷リストなどもよろしいかとおもいます。</a:t>
            </a:r>
            <a:endParaRPr kumimoji="1" lang="en-US" altLang="ja-JP" dirty="0" smtClean="0"/>
          </a:p>
          <a:p>
            <a:r>
              <a:rPr kumimoji="1" lang="ja-JP" altLang="en-US" dirty="0" smtClean="0"/>
              <a:t>　木材関連事業者として行うポイントです。</a:t>
            </a:r>
            <a:r>
              <a:rPr kumimoji="1" lang="ja-JP" altLang="en-US" u="sng" dirty="0" smtClean="0">
                <a:solidFill>
                  <a:srgbClr val="FF0000"/>
                </a:solidFill>
              </a:rPr>
              <a:t>合法性の確認については今までの述べましたとおりです。その他“書類の譲り渡し”納品書等による合法性の情報伝達です。“記録の管理”合法性の確認をした履歴や書類の管理です。“分別管理”合法性の確認ができた木材と確認できなかった木材を分別することです。これらは本法においては必ず行うことになります。</a:t>
            </a:r>
            <a:endParaRPr kumimoji="1" lang="en-US" altLang="ja-JP" u="sng" dirty="0" smtClean="0">
              <a:solidFill>
                <a:srgbClr val="FF0000"/>
              </a:solidFill>
            </a:endParaRPr>
          </a:p>
          <a:p>
            <a:r>
              <a:rPr kumimoji="1" lang="ja-JP" altLang="en-US" u="none" dirty="0" smtClean="0">
                <a:solidFill>
                  <a:srgbClr val="FF0000"/>
                </a:solidFill>
              </a:rPr>
              <a:t>　</a:t>
            </a:r>
            <a:r>
              <a:rPr kumimoji="1" lang="ja-JP" altLang="en-US" dirty="0" smtClean="0"/>
              <a:t>罰則については、登録していないのに“登録事業者”と名乗ること以外は厳しいものはあまり見当たりません。冒頭に述べました５年ごとの見直しなどを確認していくことになります。</a:t>
            </a:r>
            <a:endParaRPr kumimoji="1" lang="en-US" altLang="ja-JP" u="sng" dirty="0" smtClean="0">
              <a:solidFill>
                <a:srgbClr val="FF0000"/>
              </a:solidFill>
            </a:endParaRPr>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3280513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同じくＱ＆Ａです。合法木材とそれ以外のものが混在したものは合法木材としては取り扱わないとあります。なお、分別管理を行うことが必要であるとしています。</a:t>
            </a:r>
            <a:endParaRPr kumimoji="1" lang="en-US" altLang="ja-JP" dirty="0" smtClean="0"/>
          </a:p>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同一事業者内においても、部門間で合法性の確認の情報の伝達をしておく必要があると、第一種木材関連事業及び第二種木材関連事業の両方を登録することができるとあります。</a:t>
            </a:r>
            <a:endParaRPr kumimoji="1" lang="en-US" altLang="ja-JP" dirty="0" smtClean="0"/>
          </a:p>
          <a:p>
            <a:pPr marL="0" marR="0" indent="0" algn="l" defTabSz="914358" rtl="0" eaLnBrk="1" fontAlgn="auto" latinLnBrk="0" hangingPunct="1">
              <a:lnSpc>
                <a:spcPct val="100000"/>
              </a:lnSpc>
              <a:spcBef>
                <a:spcPts val="0"/>
              </a:spcBef>
              <a:spcAft>
                <a:spcPts val="0"/>
              </a:spcAft>
              <a:buClrTx/>
              <a:buSzTx/>
              <a:buFontTx/>
              <a:buNone/>
              <a:tabLst/>
              <a:defRPr/>
            </a:pPr>
            <a:r>
              <a:rPr kumimoji="1" lang="ja-JP" altLang="en-US" dirty="0" smtClean="0"/>
              <a:t>このＱ＆Ａを法令とあわせてご覧いただくとよろしいです。</a:t>
            </a:r>
            <a:endParaRPr kumimoji="1" lang="en-US" altLang="ja-JP" dirty="0" smtClean="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4165331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登録件数の推移です。緩やかに増加しています。国</a:t>
            </a:r>
            <a:r>
              <a:rPr kumimoji="1" lang="ja-JP" altLang="en-US" dirty="0"/>
              <a:t>の補助事業の影響が</a:t>
            </a:r>
            <a:r>
              <a:rPr kumimoji="1" lang="ja-JP" altLang="en-US" dirty="0" smtClean="0"/>
              <a:t>大きいです。</a:t>
            </a:r>
            <a:endParaRPr kumimoji="1" lang="en-US" altLang="ja-JP" dirty="0" smtClean="0"/>
          </a:p>
          <a:p>
            <a:r>
              <a:rPr kumimoji="1" lang="ja-JP" altLang="en-US" dirty="0" smtClean="0"/>
              <a:t>本会の６月３０日現在の登録件数は、２２４です。</a:t>
            </a:r>
            <a:endParaRPr kumimoji="1" lang="en-US" altLang="ja-JP" dirty="0" smtClean="0"/>
          </a:p>
          <a:p>
            <a:r>
              <a:rPr kumimoji="1" lang="ja-JP" altLang="en-US" dirty="0" smtClean="0"/>
              <a:t>現在、毎月、審査・登録を行っています。</a:t>
            </a:r>
            <a:endParaRPr kumimoji="1" lang="en-US" altLang="ja-JP" dirty="0" smtClean="0"/>
          </a:p>
          <a:p>
            <a:r>
              <a:rPr kumimoji="1" lang="ja-JP" altLang="en-US" dirty="0" smtClean="0"/>
              <a:t>セミナーの最初のほうで説明いたしました“予備登録申請エクセルファイル”はご覧いただき、御見積書の手続きまではしておいていただきますとよろしいとおもいます。</a:t>
            </a:r>
            <a:endParaRPr kumimoji="1" lang="en-US" altLang="ja-JP" dirty="0" smtClean="0"/>
          </a:p>
          <a:p>
            <a:r>
              <a:rPr kumimoji="1" lang="ja-JP" altLang="en-US" dirty="0" smtClean="0"/>
              <a:t>もし、本申請にとりかかるまでに相当の間があきましても何ら問題ありませんので、お気遣いなくご連絡ください。実際に最初のお問い合わせから１年くらい経過してからの登録もあります。</a:t>
            </a:r>
            <a:endParaRPr kumimoji="1" lang="en-US" altLang="ja-JP" dirty="0" smtClean="0"/>
          </a:p>
          <a:p>
            <a:r>
              <a:rPr kumimoji="1" lang="ja-JP" altLang="en-US" dirty="0" smtClean="0"/>
              <a:t>（やはり、とりまく状況の確認や、体制の整備のこともあるとおもわれます）</a:t>
            </a:r>
            <a:endParaRPr kumimoji="1" lang="ja-JP" altLang="en-US" dirty="0"/>
          </a:p>
        </p:txBody>
      </p:sp>
      <p:sp>
        <p:nvSpPr>
          <p:cNvPr id="4" name="スライド番号プレースホルダー 3"/>
          <p:cNvSpPr>
            <a:spLocks noGrp="1"/>
          </p:cNvSpPr>
          <p:nvPr>
            <p:ph type="sldNum" sz="quarter" idx="5"/>
          </p:nvPr>
        </p:nvSpPr>
        <p:spPr/>
        <p:txBody>
          <a:bodyPr/>
          <a:lstStyle/>
          <a:p>
            <a:fld id="{2918F134-8FB2-45A6-9F83-D64D67118CE8}" type="slidenum">
              <a:rPr kumimoji="1" lang="ja-JP" altLang="en-US" smtClean="0"/>
              <a:t>22</a:t>
            </a:fld>
            <a:endParaRPr kumimoji="1" lang="ja-JP" altLang="en-US"/>
          </a:p>
        </p:txBody>
      </p:sp>
    </p:spTree>
    <p:extLst>
      <p:ext uri="{BB962C8B-B14F-4D97-AF65-F5344CB8AC3E}">
        <p14:creationId xmlns:p14="http://schemas.microsoft.com/office/powerpoint/2010/main" val="2569973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当会の連絡先です。最寄りの検査所、又は本部にお問い合わせください</a:t>
            </a:r>
            <a:r>
              <a:rPr kumimoji="1" lang="ja-JP" altLang="en-US" dirty="0" smtClean="0"/>
              <a:t>。</a:t>
            </a:r>
            <a:endParaRPr kumimoji="1" lang="en-US" altLang="ja-JP" dirty="0" smtClean="0"/>
          </a:p>
          <a:p>
            <a:r>
              <a:rPr kumimoji="1" lang="ja-JP" altLang="en-US" dirty="0" smtClean="0"/>
              <a:t>各検査所の担当区域にかかわらず直接本部にお問合せいただいてもかまいません。</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143257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本部 調査広報課ではテーマをご覧のように掲げ、クリーンウッド法、並びにＪＡＳ法・制度についてはもとより、</a:t>
            </a:r>
            <a:endParaRPr kumimoji="1" lang="en-US" altLang="ja-JP" dirty="0" smtClean="0"/>
          </a:p>
          <a:p>
            <a:r>
              <a:rPr kumimoji="1" lang="ja-JP" altLang="en-US" dirty="0" smtClean="0"/>
              <a:t>木材、木製品など広く林産物とそのＪＡＳ規格についてのお問い合わせにお応えをしていますので、ご遠慮なくご連絡ください。</a:t>
            </a:r>
            <a:endParaRPr kumimoji="1" lang="en-US" altLang="ja-JP" dirty="0" smtClean="0"/>
          </a:p>
          <a:p>
            <a:r>
              <a:rPr kumimoji="1" lang="ja-JP" altLang="en-US" dirty="0" smtClean="0"/>
              <a:t>　また、クリーンウッド法登録事業者の公表、及び検索のページもあります。本会のウェブサイトもご覧いただけますと幸いです。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なお、林野庁のクリーンウッド・ナビの情報サイトは、クリーンウッド法にかかわる情報が満載ですので、ぜひご覧ください。</a:t>
            </a:r>
            <a:endParaRPr kumimoji="1" lang="en-US" altLang="ja-JP" dirty="0" smtClean="0"/>
          </a:p>
          <a:p>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74209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本会のウェブサイトからのご案内となります。「合板検査会」で検索してください。</a:t>
            </a:r>
            <a:endParaRPr kumimoji="1" lang="en-US" altLang="ja-JP" dirty="0" smtClean="0"/>
          </a:p>
          <a:p>
            <a:r>
              <a:rPr kumimoji="1" lang="ja-JP" altLang="en-US" dirty="0" smtClean="0"/>
              <a:t>画面上方の“クリーンウッド法”、または下の方の、“お知らせの”ところの、</a:t>
            </a:r>
            <a:r>
              <a:rPr kumimoji="1" lang="en-US" altLang="ja-JP" dirty="0" smtClean="0"/>
              <a:t>【</a:t>
            </a:r>
            <a:r>
              <a:rPr kumimoji="1" lang="ja-JP" altLang="en-US" dirty="0" smtClean="0"/>
              <a:t>クリーンウッド法の登録手続きについて</a:t>
            </a:r>
            <a:r>
              <a:rPr kumimoji="1" lang="en-US" altLang="ja-JP" dirty="0" smtClean="0"/>
              <a:t>】</a:t>
            </a:r>
            <a:r>
              <a:rPr kumimoji="1" lang="ja-JP" altLang="en-US" dirty="0" smtClean="0"/>
              <a:t>をワンクリックしてご覧下さい。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お電話でのお問合せも受付ておりますが、最初の取り掛かりの段階はサイトをご覧になりながらのご質問などをおすすめします。</a:t>
            </a:r>
            <a:endParaRPr kumimoji="1" lang="en-US" altLang="ja-JP" dirty="0" smtClean="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760706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画面は“お知らせ”のところの“手続きについてです。”前文の説明書きの次の“予備登録申請”としまして、</a:t>
            </a:r>
            <a:r>
              <a:rPr kumimoji="1" lang="en-US" altLang="ja-JP" dirty="0" smtClean="0"/>
              <a:t>Excel</a:t>
            </a:r>
            <a:r>
              <a:rPr kumimoji="1" lang="ja-JP" altLang="en-US" dirty="0" smtClean="0"/>
              <a:t>ファイルがあります。（一種、二種）、または（二種）の</a:t>
            </a:r>
            <a:r>
              <a:rPr kumimoji="1" lang="en-US" altLang="ja-JP" dirty="0" smtClean="0"/>
              <a:t>Excel</a:t>
            </a:r>
            <a:r>
              <a:rPr kumimoji="1" lang="ja-JP" altLang="en-US" dirty="0" smtClean="0"/>
              <a:t>ファイルのどちらかをクリックしてダウンロードして下さい。一種及び二種の申請の場合、一種のみの申請の場合は（一種、二種）を、二種のみの申請の場合は（二種）の</a:t>
            </a:r>
            <a:r>
              <a:rPr kumimoji="1" lang="en-US" altLang="ja-JP" dirty="0" smtClean="0"/>
              <a:t>Excel</a:t>
            </a:r>
            <a:r>
              <a:rPr kumimoji="1" lang="ja-JP" altLang="en-US" dirty="0" smtClean="0"/>
              <a:t>ファイルをダウンロードして下さい。</a:t>
            </a:r>
          </a:p>
          <a:p>
            <a:r>
              <a:rPr kumimoji="1" lang="ja-JP" altLang="en-US" dirty="0" smtClean="0"/>
              <a:t>ダウンロードできない場合は、本部又は検査所にご連絡下さい。メールに添付してお送りいたします。</a:t>
            </a:r>
            <a:endParaRPr kumimoji="1" lang="en-US" altLang="ja-JP"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u="none" dirty="0" smtClean="0"/>
              <a:t>　</a:t>
            </a:r>
            <a:r>
              <a:rPr kumimoji="1" lang="ja-JP" altLang="en-US" u="sng" dirty="0" smtClean="0"/>
              <a:t>なお、予備登録申請エクセルファイル内には本法の要点を網羅していますので、登録申請をするしないにかかわらずサイトからダウンロードしてご覧いただくとよろしいです</a:t>
            </a:r>
            <a:r>
              <a:rPr kumimoji="1" lang="ja-JP" altLang="en-US" u="sng" dirty="0" err="1" smtClean="0"/>
              <a:t>。。</a:t>
            </a:r>
            <a:endParaRPr kumimoji="1" lang="en-US" altLang="ja-JP" u="sng"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u="sng" dirty="0" smtClean="0"/>
              <a:t>“木材関連事業者”としてクリーンウッド法についてのご理解をすすめていただければとおもっています。</a:t>
            </a:r>
            <a:endParaRPr kumimoji="1" lang="en-US" altLang="ja-JP" u="sng" dirty="0" smtClean="0"/>
          </a:p>
          <a:p>
            <a:pPr marL="0" marR="0" lvl="0" indent="0" algn="l" defTabSz="914358" rtl="0" eaLnBrk="1" fontAlgn="auto" latinLnBrk="0" hangingPunct="1">
              <a:lnSpc>
                <a:spcPct val="100000"/>
              </a:lnSpc>
              <a:spcBef>
                <a:spcPts val="0"/>
              </a:spcBef>
              <a:spcAft>
                <a:spcPts val="0"/>
              </a:spcAft>
              <a:buClrTx/>
              <a:buSzTx/>
              <a:buFontTx/>
              <a:buNone/>
              <a:tabLst/>
              <a:defRPr/>
            </a:pPr>
            <a:r>
              <a:rPr kumimoji="1" lang="ja-JP" altLang="en-US" u="none" dirty="0" smtClean="0"/>
              <a:t>　また、このセミナー資料も同じサイトのページに掲載していますので、御社内で共有していただいてかまいません。</a:t>
            </a:r>
          </a:p>
          <a:p>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109845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ダウンロード後の（一種、二種）のエクセルデータ内の一端です。画面の下の方にデータシートのタグ類の最初の“申請入力１”です。</a:t>
            </a:r>
            <a:endParaRPr kumimoji="1" lang="en-US" altLang="ja-JP" dirty="0" smtClean="0"/>
          </a:p>
          <a:p>
            <a:r>
              <a:rPr kumimoji="1" lang="ja-JP" altLang="en-US" dirty="0" smtClean="0"/>
              <a:t>この“申請入力１”のデータシートに初期説明として、登録の手続き、並びにクリーンウッド法の一種、二種の別、木材等の種類についてまとめています。</a:t>
            </a:r>
            <a:endParaRPr kumimoji="1" lang="en-US" altLang="ja-JP" dirty="0" smtClean="0"/>
          </a:p>
          <a:p>
            <a:r>
              <a:rPr kumimoji="1" lang="ja-JP" altLang="en-US" dirty="0" smtClean="0"/>
              <a:t>　また、この申請入力１は黄色地の項目の添え書きにしたがって、ご覧の例のように社名、代表者名、会社所在地などを直接手入力して下さい。</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20402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申請入力２と３と４の画面です。それぞれのシートは</a:t>
            </a:r>
            <a:r>
              <a:rPr kumimoji="1" lang="en-US" altLang="ja-JP" dirty="0" smtClean="0"/>
              <a:t>【</a:t>
            </a:r>
            <a:r>
              <a:rPr kumimoji="1" lang="ja-JP" altLang="en-US" dirty="0" smtClean="0"/>
              <a:t>一種の入力シート</a:t>
            </a:r>
            <a:r>
              <a:rPr kumimoji="1" lang="en-US" altLang="ja-JP" dirty="0" smtClean="0"/>
              <a:t>】</a:t>
            </a:r>
            <a:r>
              <a:rPr kumimoji="1" lang="ja-JP" altLang="en-US" dirty="0" err="1" smtClean="0"/>
              <a:t>、</a:t>
            </a:r>
            <a:r>
              <a:rPr kumimoji="1" lang="en-US" altLang="ja-JP" dirty="0" smtClean="0"/>
              <a:t>【</a:t>
            </a:r>
            <a:r>
              <a:rPr kumimoji="1" lang="ja-JP" altLang="en-US" dirty="0" smtClean="0"/>
              <a:t>二種の入力シート</a:t>
            </a:r>
            <a:r>
              <a:rPr kumimoji="1" lang="en-US" altLang="ja-JP" dirty="0" smtClean="0"/>
              <a:t>】</a:t>
            </a:r>
            <a:r>
              <a:rPr kumimoji="1" lang="ja-JP" altLang="en-US" dirty="0" err="1" smtClean="0"/>
              <a:t>、</a:t>
            </a:r>
            <a:r>
              <a:rPr kumimoji="1" lang="en-US" altLang="ja-JP" dirty="0" smtClean="0"/>
              <a:t>【</a:t>
            </a:r>
            <a:r>
              <a:rPr kumimoji="1" lang="ja-JP" altLang="en-US" dirty="0" smtClean="0"/>
              <a:t>委託加工先の入力シート</a:t>
            </a:r>
            <a:r>
              <a:rPr kumimoji="1" lang="en-US" altLang="ja-JP" dirty="0" smtClean="0"/>
              <a:t>】</a:t>
            </a:r>
            <a:r>
              <a:rPr kumimoji="1" lang="ja-JP" altLang="en-US" dirty="0" smtClean="0"/>
              <a:t>としています。</a:t>
            </a:r>
            <a:endParaRPr kumimoji="1" lang="en-US" altLang="ja-JP" dirty="0" smtClean="0"/>
          </a:p>
          <a:p>
            <a:r>
              <a:rPr kumimoji="1" lang="ja-JP" altLang="en-US" dirty="0" smtClean="0"/>
              <a:t>どのシートも入力の項目は同じようになっています。</a:t>
            </a:r>
            <a:endParaRPr kumimoji="1" lang="en-US" altLang="ja-JP" dirty="0" smtClean="0"/>
          </a:p>
          <a:p>
            <a:r>
              <a:rPr kumimoji="1" lang="ja-JP" altLang="en-US" dirty="0" smtClean="0"/>
              <a:t>　黄色地の項目は、社内の部門など、例えば製造部、営業部などとその所在地など直接手入力になります。</a:t>
            </a:r>
            <a:endParaRPr kumimoji="1" lang="en-US" altLang="ja-JP" dirty="0" smtClean="0"/>
          </a:p>
          <a:p>
            <a:r>
              <a:rPr kumimoji="1" lang="ja-JP" altLang="en-US" dirty="0" smtClean="0"/>
              <a:t>　緑色地の項目は緑色のタグの“申請範囲一覧より申請しようとする事業内容、木材等の種類の大分類、小分類、一種にあっては樹種及び伐採された国又は地域をコピーペーストして入力して下さい。説明コメントは適宜配していますので、ご覧になりながら入力をしてみて下さい。</a:t>
            </a:r>
            <a:endParaRPr kumimoji="1" lang="en-US" altLang="ja-JP" dirty="0" smtClean="0"/>
          </a:p>
          <a:p>
            <a:r>
              <a:rPr kumimoji="1" lang="ja-JP" altLang="en-US" dirty="0" smtClean="0"/>
              <a:t>　同一事業者内においても部門間の情報伝達が必要とされていますので、事業部門の列記は必要です。入力例のタグも入力の際はご覧ください。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申請入力４の</a:t>
            </a:r>
            <a:r>
              <a:rPr kumimoji="1" lang="en-US" altLang="ja-JP" dirty="0" smtClean="0"/>
              <a:t>【</a:t>
            </a:r>
            <a:r>
              <a:rPr kumimoji="1" lang="ja-JP" altLang="en-US" dirty="0" smtClean="0"/>
              <a:t>委託加工先の入力シート</a:t>
            </a:r>
            <a:r>
              <a:rPr kumimoji="1" lang="en-US" altLang="ja-JP" dirty="0" smtClean="0"/>
              <a:t>】</a:t>
            </a:r>
            <a:r>
              <a:rPr kumimoji="1" lang="ja-JP" altLang="en-US" dirty="0" smtClean="0"/>
              <a:t>ですが、委託加工先（賃加工先）がなければご無用となります。本法では、木材等の所有権のある事業者が木材関連事業者です。</a:t>
            </a:r>
            <a:endParaRPr kumimoji="1" lang="en-US" altLang="ja-JP" dirty="0" smtClean="0"/>
          </a:p>
          <a:p>
            <a:r>
              <a:rPr kumimoji="1" lang="ja-JP" altLang="en-US" dirty="0" smtClean="0"/>
              <a:t>なお、ここまでご覧いただいたのは（一種、二種）のエクセルファイルです。第二種木材関連事業者のみ申請の場合は、（二種）のエクセルファイルをご利用いただくのがよろしいです。</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407663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先ほどのコピーペースト元の緑色タグの“申請範囲一覧”の画面です。</a:t>
            </a:r>
            <a:endParaRPr kumimoji="1" lang="en-US" altLang="ja-JP" dirty="0" smtClean="0"/>
          </a:p>
          <a:p>
            <a:r>
              <a:rPr kumimoji="1" lang="ja-JP" altLang="en-US" dirty="0" smtClean="0"/>
              <a:t>“事業の内容”、“木材の種類の大分類と小分類”、数量の“単位”と、一種については“樹種名”と“樹木の伐採国”について、法令、省庁のご指示、並びにいままでの登録申請の実績により一覧にしています。</a:t>
            </a:r>
            <a:endParaRPr kumimoji="1" lang="en-US" altLang="ja-JP" dirty="0" smtClean="0"/>
          </a:p>
          <a:p>
            <a:r>
              <a:rPr kumimoji="1" lang="ja-JP" altLang="en-US" dirty="0" smtClean="0"/>
              <a:t>木材等の種類に該当となるものが見当たらない場合は、この一覧にある名称に（　　）を付して、例えば　“ひき板（ウッドッデッキ、木塀）”や、　“集成材（幅はぎ材）”などとして下さい。</a:t>
            </a:r>
            <a:endParaRPr kumimoji="1" lang="en-US" altLang="ja-JP" dirty="0" smtClean="0"/>
          </a:p>
          <a:p>
            <a:r>
              <a:rPr kumimoji="1" lang="ja-JP" altLang="en-US" dirty="0" smtClean="0"/>
              <a:t>  “単位”については、データシート内にもコメントしています。「立方メートル」、「平方メートル」、「トン」など一般的な単位となります。今まで数量をとりまとめていない事業者につきましては、これからは必要になります。</a:t>
            </a:r>
            <a:endParaRPr kumimoji="1" lang="en-US" altLang="ja-JP" dirty="0" smtClean="0"/>
          </a:p>
          <a:p>
            <a:r>
              <a:rPr kumimoji="1" lang="ja-JP" altLang="en-US" dirty="0" smtClean="0"/>
              <a:t>　“樹種名”は一般的な名称の記載になります。購入の際の書類に明記されている名称でかまいません。輸入ですと輸入明細、“パッキングリスト”にある名称です。「広葉樹」は受付ています。</a:t>
            </a:r>
            <a:endParaRPr kumimoji="1" lang="en-US" altLang="ja-JP" dirty="0" smtClean="0"/>
          </a:p>
          <a:p>
            <a:r>
              <a:rPr kumimoji="1" lang="ja-JP" altLang="en-US" dirty="0" smtClean="0"/>
              <a:t>　“樹木の伐採国”は、必ず“伐採国”です。生産国ではありません。「欧州」などは受付けております。</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517838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  Excel</a:t>
            </a:r>
            <a:r>
              <a:rPr kumimoji="1" lang="ja-JP" altLang="en-US" dirty="0" smtClean="0"/>
              <a:t>ファイルの（一種、二種）の場合は、申請入力１と２と３と，必要に応じて４の、</a:t>
            </a:r>
            <a:r>
              <a:rPr kumimoji="1" lang="en-US" altLang="ja-JP" dirty="0" smtClean="0"/>
              <a:t>Excel</a:t>
            </a:r>
            <a:r>
              <a:rPr kumimoji="1" lang="ja-JP" altLang="en-US" dirty="0" smtClean="0"/>
              <a:t>ファイルの（二種）の場合は、申請入力１と２と、必要に応じて３の入力が出来ましたら、</a:t>
            </a:r>
            <a:endParaRPr kumimoji="1" lang="en-US" altLang="ja-JP" dirty="0" smtClean="0"/>
          </a:p>
          <a:p>
            <a:r>
              <a:rPr kumimoji="1" lang="ja-JP" altLang="en-US" dirty="0" smtClean="0"/>
              <a:t>ホームページ画面の「お問い合わせ」、またはホームページ最下部のサイトマップ内のメールアドレス「</a:t>
            </a:r>
            <a:r>
              <a:rPr kumimoji="1" lang="en-US" altLang="ja-JP" dirty="0" smtClean="0"/>
              <a:t>info@jpic-ew.or.jp</a:t>
            </a:r>
            <a:r>
              <a:rPr kumimoji="1" lang="ja-JP" altLang="en-US" dirty="0" smtClean="0"/>
              <a:t>」に</a:t>
            </a:r>
            <a:r>
              <a:rPr kumimoji="1" lang="en-US" altLang="ja-JP" dirty="0" smtClean="0"/>
              <a:t>Excel</a:t>
            </a:r>
            <a:r>
              <a:rPr kumimoji="1" lang="ja-JP" altLang="en-US" dirty="0" smtClean="0"/>
              <a:t>ファイルを添付して送信して下さい。</a:t>
            </a:r>
            <a:endParaRPr kumimoji="1" lang="en-US" altLang="ja-JP" dirty="0" smtClean="0"/>
          </a:p>
          <a:p>
            <a:r>
              <a:rPr kumimoji="1" lang="ja-JP" altLang="en-US" dirty="0" smtClean="0"/>
              <a:t>　最寄りの本会の検査所のメールアドレスに送信していただいてもかまいません。　本会の検査所の一覧はセミナー資料の終盤にあります。</a:t>
            </a:r>
            <a:endParaRPr kumimoji="1" lang="en-US" altLang="ja-JP" dirty="0" smtClean="0"/>
          </a:p>
          <a:p>
            <a:r>
              <a:rPr kumimoji="1" lang="ja-JP" altLang="en-US" dirty="0" smtClean="0"/>
              <a:t>　なお、この予備登録申請エクセルファイルの送信にて登録ではありません。また、必ず本会に登録申請しなければならないことはありません。</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他の登録実施機関との相見積などしていただいて何ら問題ございません。次のスライドの本会からの申請にかかわる御見積書にご承諾の連絡をいただきましたら、本申請の準備作業開始となります。</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2139689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  </a:t>
            </a:r>
            <a:r>
              <a:rPr kumimoji="1" lang="ja-JP" altLang="en-US" dirty="0" smtClean="0"/>
              <a:t>ご覧のスライドは経費について、ひとまとめにしています。</a:t>
            </a:r>
            <a:r>
              <a:rPr kumimoji="1" lang="en-US" altLang="ja-JP" dirty="0" smtClean="0"/>
              <a:t>Excel</a:t>
            </a:r>
            <a:r>
              <a:rPr kumimoji="1" lang="ja-JP" altLang="en-US" dirty="0" smtClean="0"/>
              <a:t>ファイルを送信していただきますと、登録申請に係る手数料、並びに登録後の費用について御見積書を作成してお送りいたします。</a:t>
            </a:r>
            <a:endParaRPr kumimoji="1" lang="en-US" altLang="ja-JP" dirty="0" smtClean="0"/>
          </a:p>
          <a:p>
            <a:r>
              <a:rPr kumimoji="1" lang="ja-JP" altLang="en-US" dirty="0" smtClean="0"/>
              <a:t>手数料については、</a:t>
            </a:r>
            <a:r>
              <a:rPr kumimoji="1" lang="en-US" altLang="ja-JP" dirty="0" smtClean="0"/>
              <a:t>Excel</a:t>
            </a:r>
            <a:r>
              <a:rPr kumimoji="1" lang="ja-JP" altLang="en-US" dirty="0" smtClean="0"/>
              <a:t>ファイルの“手数料一覧”のタグのデータシート内に、またホームページ内にも掲載しております。ご覧のスライド内は登録手数料です。事業の別ごと事業所数ごとになります。</a:t>
            </a:r>
            <a:endParaRPr kumimoji="1" lang="en-US" altLang="ja-JP" dirty="0" smtClean="0"/>
          </a:p>
          <a:p>
            <a:r>
              <a:rPr kumimoji="1" lang="ja-JP" altLang="en-US" u="sng" baseline="0" dirty="0" smtClean="0"/>
              <a:t>登録手数料のお振込み（お支払い）時期（タイミング）は申請書の製本版が本部または検査所に到着後に請求書をお送りしてからです。</a:t>
            </a:r>
            <a:endParaRPr kumimoji="1" lang="en-US" altLang="ja-JP" u="sng" baseline="0" dirty="0" smtClean="0"/>
          </a:p>
          <a:p>
            <a:r>
              <a:rPr kumimoji="1" lang="ja-JP" altLang="en-US" dirty="0" smtClean="0"/>
              <a:t>登録後は事業者一律、ご覧の下の方のようになります。</a:t>
            </a:r>
            <a:r>
              <a:rPr kumimoji="1" lang="en-US" altLang="ja-JP" u="sng" dirty="0" smtClean="0"/>
              <a:t>5</a:t>
            </a:r>
            <a:r>
              <a:rPr kumimoji="1" lang="ja-JP" altLang="en-US" u="sng" dirty="0" smtClean="0"/>
              <a:t>年目は年会費、更新料とも適用となります。</a:t>
            </a:r>
            <a:r>
              <a:rPr kumimoji="1" lang="ja-JP" altLang="en-US" u="none" dirty="0" smtClean="0"/>
              <a:t>登録後の</a:t>
            </a:r>
            <a:r>
              <a:rPr kumimoji="1" lang="ja-JP" altLang="en-US" dirty="0" smtClean="0"/>
              <a:t>追加変更の変更申請料の適用の項目と料金も同じシート内にあります。</a:t>
            </a:r>
            <a:endParaRPr kumimoji="1" lang="en-US" altLang="ja-JP" dirty="0" smtClean="0"/>
          </a:p>
          <a:p>
            <a:r>
              <a:rPr kumimoji="1" lang="ja-JP" altLang="en-US" dirty="0" smtClean="0"/>
              <a:t> また、登録申請時には国に支払う“登録免許税”の納付が</a:t>
            </a:r>
            <a:r>
              <a:rPr kumimoji="1" lang="ja-JP" altLang="en-US" u="sng" dirty="0" smtClean="0"/>
              <a:t>初回のみ</a:t>
            </a:r>
            <a:r>
              <a:rPr kumimoji="1" lang="ja-JP" altLang="en-US" dirty="0" smtClean="0"/>
              <a:t>必要となります。申請の際には納付書のコピーを添えて申請書類をお送り願います。</a:t>
            </a:r>
            <a:endParaRPr kumimoji="1" lang="en-US" altLang="ja-JP" dirty="0" smtClean="0"/>
          </a:p>
          <a:p>
            <a:r>
              <a:rPr kumimoji="1" lang="ja-JP" altLang="en-US" u="sng" baseline="0" dirty="0" smtClean="0"/>
              <a:t>納付時期（タイミング）はエクセルファイル内の登録申請書類のデータ完了後、申請書類製本版の送付前でかまいません。</a:t>
            </a:r>
            <a:endParaRPr kumimoji="1" lang="en-US" altLang="ja-JP" u="sng" baseline="0" dirty="0" smtClean="0"/>
          </a:p>
          <a:p>
            <a:r>
              <a:rPr kumimoji="1" lang="ja-JP" altLang="en-US" u="none" baseline="0" dirty="0" smtClean="0"/>
              <a:t>ご覧の右上の用紙が</a:t>
            </a:r>
            <a:r>
              <a:rPr kumimoji="1" lang="ja-JP" altLang="en-US" dirty="0" smtClean="0"/>
              <a:t>最寄りの金融機関または税務署で入手できます。“納付方法について”に従って記入してお支払い下さい。</a:t>
            </a:r>
            <a:endParaRPr kumimoji="1" lang="en-US" altLang="ja-JP" dirty="0" smtClean="0"/>
          </a:p>
          <a:p>
            <a:r>
              <a:rPr kumimoji="1" lang="ja-JP" altLang="en-US" dirty="0" smtClean="0"/>
              <a:t>　税務署名としてカタカナで「コウジマチ」と記入することになっています。ただし、</a:t>
            </a:r>
            <a:r>
              <a:rPr kumimoji="1" lang="ja-JP" altLang="en-US" u="sng" dirty="0" smtClean="0"/>
              <a:t>「コウジマチ」となっていなくとも申請書類の受付けはしております。</a:t>
            </a:r>
            <a:endParaRPr kumimoji="1" lang="ja-JP" altLang="en-US" dirty="0"/>
          </a:p>
        </p:txBody>
      </p:sp>
      <p:sp>
        <p:nvSpPr>
          <p:cNvPr id="4" name="日付プレースホルダー 3"/>
          <p:cNvSpPr>
            <a:spLocks noGrp="1"/>
          </p:cNvSpPr>
          <p:nvPr>
            <p:ph type="dt" idx="10"/>
          </p:nvPr>
        </p:nvSpPr>
        <p:spPr/>
        <p:txBody>
          <a:bodyPr/>
          <a:lstStyle/>
          <a:p>
            <a:endParaRPr kumimoji="1" lang="ja-JP" altLang="en-US"/>
          </a:p>
        </p:txBody>
      </p:sp>
    </p:spTree>
    <p:extLst>
      <p:ext uri="{BB962C8B-B14F-4D97-AF65-F5344CB8AC3E}">
        <p14:creationId xmlns:p14="http://schemas.microsoft.com/office/powerpoint/2010/main" val="564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7C5CA0E-55B4-449C-8FFF-716F18A4D843}"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322607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D2552B4-F350-4905-8D0C-5E956C3DF4C8}"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46089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F5A06E3-1C6D-42FD-997B-2AD5FBF179CB}"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04915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03AFDD3-2AAC-40DF-AB53-A74E996C82C0}"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51210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20C86CD-30D2-4E10-9CB6-CC3D27E7AFD8}"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4811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7D817CC-3878-4DE9-AE3F-6815DE81B18C}"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63126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CDAB8DF-2446-462E-92F7-AE31BE19878F}"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4078544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6F7D44F-7A87-461C-8191-924F5ADF2B0B}"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363716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4B68B96-39CA-4C67-BA0D-914AD141608E}"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53958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BEB2C05-CB43-4719-98AB-16C5348FA274}" type="datetime1">
              <a:rPr kumimoji="1" lang="ja-JP" altLang="en-US" smtClean="0"/>
              <a:t>2020/9/28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253278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90ECCF7-153B-4617-BA89-C421AD50E306}" type="datetime1">
              <a:rPr kumimoji="1" lang="ja-JP" altLang="en-US" smtClean="0"/>
              <a:t>2020/9/28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3244554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CF81DDD-D3DE-4693-BED4-6EC3936979EA}" type="datetime1">
              <a:rPr kumimoji="1" lang="ja-JP" altLang="en-US" smtClean="0"/>
              <a:t>2020/9/28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60722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CB7E380-7B8A-4A4A-ACDB-727B8B128C3A}" type="datetime1">
              <a:rPr kumimoji="1" lang="ja-JP" altLang="en-US" smtClean="0"/>
              <a:t>2020/9/28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1067163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A7CB0-A997-44E5-8DD3-CA0611F15A08}" type="datetime1">
              <a:rPr kumimoji="1" lang="ja-JP" altLang="en-US" smtClean="0"/>
              <a:t>2020/9/28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61053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C5FB9A3-B23C-41C7-B31C-32601AAD4667}" type="datetime1">
              <a:rPr kumimoji="1" lang="ja-JP" altLang="en-US" smtClean="0"/>
              <a:t>2020/9/28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3083742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A961FB-0B7F-4ED1-B04D-33362CABE9DE}" type="slidenum">
              <a:rPr kumimoji="1" lang="ja-JP" altLang="en-US" smtClean="0"/>
              <a:t>‹#›</a:t>
            </a:fld>
            <a:endParaRPr kumimoji="1" lang="ja-JP" altLang="en-US"/>
          </a:p>
        </p:txBody>
      </p:sp>
      <p:sp>
        <p:nvSpPr>
          <p:cNvPr id="5" name="Date Placeholder 4"/>
          <p:cNvSpPr>
            <a:spLocks noGrp="1"/>
          </p:cNvSpPr>
          <p:nvPr>
            <p:ph type="dt" sz="half" idx="10"/>
          </p:nvPr>
        </p:nvSpPr>
        <p:spPr/>
        <p:txBody>
          <a:bodyPr/>
          <a:lstStyle/>
          <a:p>
            <a:fld id="{E057B231-12A5-415D-9251-5CA3A86FD9E6}" type="datetime1">
              <a:rPr kumimoji="1" lang="ja-JP" altLang="en-US" smtClean="0"/>
              <a:t>2020/9/28</a:t>
            </a:fld>
            <a:endParaRPr kumimoji="1" lang="ja-JP" altLang="en-US"/>
          </a:p>
        </p:txBody>
      </p:sp>
    </p:spTree>
    <p:extLst>
      <p:ext uri="{BB962C8B-B14F-4D97-AF65-F5344CB8AC3E}">
        <p14:creationId xmlns:p14="http://schemas.microsoft.com/office/powerpoint/2010/main" val="58402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DB133A-8C6A-4A61-8CD4-9F5EBE76E2CE}" type="datetime1">
              <a:rPr kumimoji="1" lang="ja-JP" altLang="en-US" smtClean="0"/>
              <a:t>2020/9/28</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1A961FB-0B7F-4ED1-B04D-33362CABE9DE}" type="slidenum">
              <a:rPr kumimoji="1" lang="ja-JP" altLang="en-US" smtClean="0"/>
              <a:t>‹#›</a:t>
            </a:fld>
            <a:endParaRPr kumimoji="1" lang="ja-JP" altLang="en-US"/>
          </a:p>
        </p:txBody>
      </p:sp>
    </p:spTree>
    <p:extLst>
      <p:ext uri="{BB962C8B-B14F-4D97-AF65-F5344CB8AC3E}">
        <p14:creationId xmlns:p14="http://schemas.microsoft.com/office/powerpoint/2010/main" val="21658094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9.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emf"/><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hyperlink" Target="https://www.nepcon.org/sourcinghub/timb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8" Type="http://schemas.openxmlformats.org/officeDocument/2006/relationships/hyperlink" Target="mailto:jpic-osk@jpic-ew.or.jp" TargetMode="External"/><Relationship Id="rId3" Type="http://schemas.openxmlformats.org/officeDocument/2006/relationships/hyperlink" Target="mailto:jpic-lab@jpic-ew.or.jp&#12289;info@jpic-ew.or.jp" TargetMode="External"/><Relationship Id="rId7" Type="http://schemas.openxmlformats.org/officeDocument/2006/relationships/hyperlink" Target="mailto:jpic-ngy@jpic-ew.or.jp"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mailto:jpic-tky@jpic-ew.or.jp" TargetMode="External"/><Relationship Id="rId11" Type="http://schemas.openxmlformats.org/officeDocument/2006/relationships/image" Target="../media/image1.png"/><Relationship Id="rId5" Type="http://schemas.openxmlformats.org/officeDocument/2006/relationships/hyperlink" Target="mailto:jpic-thk@jpic-ew.or.jp" TargetMode="External"/><Relationship Id="rId10" Type="http://schemas.openxmlformats.org/officeDocument/2006/relationships/hyperlink" Target="mailto:jpic-kys@jpic-ew.or.jp" TargetMode="External"/><Relationship Id="rId4" Type="http://schemas.openxmlformats.org/officeDocument/2006/relationships/hyperlink" Target="mailto:jpic-hkd@jpic-ew.or.jp" TargetMode="External"/><Relationship Id="rId9" Type="http://schemas.openxmlformats.org/officeDocument/2006/relationships/hyperlink" Target="mailto:jpic-cgk@jpic-ew.or.jp"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emf"/><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201400" y="6096000"/>
            <a:ext cx="640080" cy="624840"/>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1</a:t>
            </a:r>
            <a:endParaRPr kumimoji="1" lang="ja-JP" altLang="en-US" sz="2800" b="1" dirty="0"/>
          </a:p>
        </p:txBody>
      </p:sp>
      <p:sp>
        <p:nvSpPr>
          <p:cNvPr id="4" name="角丸四角形 3"/>
          <p:cNvSpPr/>
          <p:nvPr/>
        </p:nvSpPr>
        <p:spPr>
          <a:xfrm>
            <a:off x="2101996" y="4053545"/>
            <a:ext cx="5904656" cy="2506687"/>
          </a:xfrm>
          <a:prstGeom prst="roundRect">
            <a:avLst/>
          </a:prstGeom>
          <a:ln w="57150">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b="1"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令和２年度版</a:t>
            </a:r>
            <a:r>
              <a:rPr lang="en-US" altLang="ja-JP" sz="2400" b="1"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(2020)</a:t>
            </a:r>
          </a:p>
          <a:p>
            <a:pPr algn="ctr"/>
            <a:endParaRPr lang="en-US" altLang="ja-JP" b="1" dirty="0" smtClean="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altLang="en-US" sz="2400" b="1" dirty="0" smtClean="0">
                <a:latin typeface="HG丸ｺﾞｼｯｸM-PRO" panose="020F0600000000000000" pitchFamily="50" charset="-128"/>
                <a:ea typeface="HG丸ｺﾞｼｯｸM-PRO" panose="020F0600000000000000" pitchFamily="50" charset="-128"/>
                <a:cs typeface="Times New Roman" panose="02020603050405020304" pitchFamily="18" charset="0"/>
              </a:rPr>
              <a:t>公益</a:t>
            </a:r>
            <a:r>
              <a:rPr lang="ja-JP" altLang="en-US" sz="2400" b="1" dirty="0">
                <a:latin typeface="HG丸ｺﾞｼｯｸM-PRO" panose="020F0600000000000000" pitchFamily="50" charset="-128"/>
                <a:ea typeface="HG丸ｺﾞｼｯｸM-PRO" panose="020F0600000000000000" pitchFamily="50" charset="-128"/>
                <a:cs typeface="Times New Roman" panose="02020603050405020304" pitchFamily="18" charset="0"/>
              </a:rPr>
              <a:t>財団法人 </a:t>
            </a:r>
            <a:r>
              <a:rPr lang="ja-JP" altLang="en-US" sz="3200" b="1" dirty="0">
                <a:latin typeface="HG丸ｺﾞｼｯｸM-PRO" panose="020F0600000000000000" pitchFamily="50" charset="-128"/>
                <a:ea typeface="HG丸ｺﾞｼｯｸM-PRO" panose="020F0600000000000000" pitchFamily="50" charset="-128"/>
                <a:cs typeface="Times New Roman" panose="02020603050405020304" pitchFamily="18" charset="0"/>
              </a:rPr>
              <a:t>日本合板検査会</a:t>
            </a:r>
            <a:endParaRPr lang="en-US" altLang="ja-JP" sz="320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endParaRPr lang="en-US" altLang="ja-JP" sz="1050" b="1"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altLang="ja-JP" sz="2400" b="1" dirty="0">
                <a:latin typeface="HG丸ｺﾞｼｯｸM-PRO" panose="020F0600000000000000" pitchFamily="50" charset="-128"/>
                <a:ea typeface="HG丸ｺﾞｼｯｸM-PRO" panose="020F0600000000000000" pitchFamily="50" charset="-128"/>
              </a:rPr>
              <a:t>info@jpic-ew.or.jp</a:t>
            </a:r>
          </a:p>
          <a:p>
            <a:pPr algn="ctr"/>
            <a:r>
              <a:rPr lang="en-US" altLang="ja-JP" sz="2400" b="1" dirty="0">
                <a:latin typeface="HG丸ｺﾞｼｯｸM-PRO" panose="020F0600000000000000" pitchFamily="50" charset="-128"/>
                <a:ea typeface="HG丸ｺﾞｼｯｸM-PRO" panose="020F0600000000000000" pitchFamily="50" charset="-128"/>
              </a:rPr>
              <a:t>https://www.jpic-ew.net/</a:t>
            </a:r>
            <a:endParaRPr kumimoji="1" lang="ja-JP" altLang="en-US" sz="2400" dirty="0"/>
          </a:p>
        </p:txBody>
      </p:sp>
      <p:sp>
        <p:nvSpPr>
          <p:cNvPr id="3" name="正方形/長方形 2"/>
          <p:cNvSpPr/>
          <p:nvPr/>
        </p:nvSpPr>
        <p:spPr>
          <a:xfrm>
            <a:off x="0" y="981895"/>
            <a:ext cx="10235821" cy="1492716"/>
          </a:xfrm>
          <a:prstGeom prst="rect">
            <a:avLst/>
          </a:prstGeom>
        </p:spPr>
        <p:txBody>
          <a:bodyPr wrap="square">
            <a:spAutoFit/>
          </a:bodyPr>
          <a:lstStyle/>
          <a:p>
            <a:pPr algn="ctr"/>
            <a:r>
              <a:rPr lang="ja-JP" altLang="en-US" sz="3200" b="1" dirty="0" smtClean="0">
                <a:solidFill>
                  <a:schemeClr val="tx2"/>
                </a:solidFill>
                <a:latin typeface="HG丸ｺﾞｼｯｸM-PRO" panose="020F0600000000000000" pitchFamily="50" charset="-128"/>
                <a:ea typeface="HG丸ｺﾞｼｯｸM-PRO" panose="020F0600000000000000" pitchFamily="50" charset="-128"/>
              </a:rPr>
              <a:t>クリーンウッド法の事業者登録について</a:t>
            </a:r>
            <a:endParaRPr lang="en-US" altLang="ja-JP" sz="3200" b="1" dirty="0" smtClean="0">
              <a:solidFill>
                <a:schemeClr val="tx2"/>
              </a:solidFill>
              <a:latin typeface="HG丸ｺﾞｼｯｸM-PRO" panose="020F0600000000000000" pitchFamily="50" charset="-128"/>
              <a:ea typeface="HG丸ｺﾞｼｯｸM-PRO" panose="020F0600000000000000" pitchFamily="50" charset="-128"/>
            </a:endParaRPr>
          </a:p>
          <a:p>
            <a:pPr algn="ctr"/>
            <a:endParaRPr lang="en-US" altLang="ja-JP" sz="1100" b="1" dirty="0" smtClean="0">
              <a:solidFill>
                <a:schemeClr val="tx2"/>
              </a:solidFill>
            </a:endParaRPr>
          </a:p>
          <a:p>
            <a:pPr algn="ctr"/>
            <a:r>
              <a:rPr lang="ja-JP" altLang="en-US" sz="2400" b="1" dirty="0" smtClean="0">
                <a:solidFill>
                  <a:schemeClr val="tx2"/>
                </a:solidFill>
                <a:latin typeface="HG丸ｺﾞｼｯｸM-PRO" panose="020F0600000000000000" pitchFamily="50" charset="-128"/>
                <a:ea typeface="HG丸ｺﾞｼｯｸM-PRO" panose="020F0600000000000000" pitchFamily="50" charset="-128"/>
                <a:cs typeface="Arial" panose="020B0604020202020204" pitchFamily="34" charset="0"/>
              </a:rPr>
              <a:t>～クリーンウッド法</a:t>
            </a:r>
            <a:r>
              <a:rPr lang="en-US" altLang="ja-JP" sz="2400" b="1" dirty="0" smtClean="0">
                <a:solidFill>
                  <a:schemeClr val="tx2"/>
                </a:solidFill>
                <a:latin typeface="HG丸ｺﾞｼｯｸM-PRO" panose="020F0600000000000000" pitchFamily="50" charset="-128"/>
                <a:ea typeface="HG丸ｺﾞｼｯｸM-PRO" panose="020F0600000000000000" pitchFamily="50" charset="-128"/>
                <a:cs typeface="Arial" panose="020B0604020202020204" pitchFamily="34" charset="0"/>
              </a:rPr>
              <a:t>(</a:t>
            </a:r>
            <a:r>
              <a:rPr lang="ja-JP" altLang="en-US" sz="2400" b="1" dirty="0" smtClean="0">
                <a:solidFill>
                  <a:schemeClr val="tx2"/>
                </a:solidFill>
                <a:latin typeface="HG丸ｺﾞｼｯｸM-PRO" panose="020F0600000000000000" pitchFamily="50" charset="-128"/>
                <a:ea typeface="HG丸ｺﾞｼｯｸM-PRO" panose="020F0600000000000000" pitchFamily="50" charset="-128"/>
                <a:cs typeface="Arial" panose="020B0604020202020204" pitchFamily="34" charset="0"/>
              </a:rPr>
              <a:t>合法伐採木材等の流通及び利用の促進に関する法律</a:t>
            </a:r>
            <a:r>
              <a:rPr lang="en-US" altLang="ja-JP" sz="2400" b="1" dirty="0" smtClean="0">
                <a:solidFill>
                  <a:schemeClr val="tx2"/>
                </a:solidFill>
                <a:latin typeface="HG丸ｺﾞｼｯｸM-PRO" panose="020F0600000000000000" pitchFamily="50" charset="-128"/>
                <a:ea typeface="HG丸ｺﾞｼｯｸM-PRO" panose="020F0600000000000000" pitchFamily="50" charset="-128"/>
                <a:cs typeface="Arial" panose="020B0604020202020204" pitchFamily="34" charset="0"/>
              </a:rPr>
              <a:t>)</a:t>
            </a:r>
            <a:r>
              <a:rPr lang="ja-JP" altLang="en-US" sz="2400" b="1" dirty="0" smtClean="0">
                <a:solidFill>
                  <a:schemeClr val="tx2"/>
                </a:solidFill>
                <a:latin typeface="HG丸ｺﾞｼｯｸM-PRO" panose="020F0600000000000000" pitchFamily="50" charset="-128"/>
                <a:ea typeface="HG丸ｺﾞｼｯｸM-PRO" panose="020F0600000000000000" pitchFamily="50" charset="-128"/>
                <a:cs typeface="Arial" panose="020B0604020202020204" pitchFamily="34" charset="0"/>
              </a:rPr>
              <a:t>の概要と登録制度～</a:t>
            </a:r>
            <a:endParaRPr lang="en-US" altLang="ja-JP" sz="2400" b="1" dirty="0">
              <a:solidFill>
                <a:schemeClr val="tx2"/>
              </a:solidFill>
              <a:latin typeface="HG丸ｺﾞｼｯｸM-PRO" panose="020F0600000000000000" pitchFamily="50" charset="-128"/>
              <a:ea typeface="HG丸ｺﾞｼｯｸM-PRO" panose="020F0600000000000000" pitchFamily="50" charset="-128"/>
              <a:cs typeface="Arial" panose="020B0604020202020204" pitchFamily="34" charset="0"/>
            </a:endParaRPr>
          </a:p>
        </p:txBody>
      </p:sp>
      <p:pic>
        <p:nvPicPr>
          <p:cNvPr id="5" name="Picture 3" descr="logomark-ew_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680" y="131381"/>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28600" y="184317"/>
            <a:ext cx="8891219" cy="4799163"/>
          </a:xfrm>
          <a:prstGeom prst="rect">
            <a:avLst/>
          </a:prstGeom>
        </p:spPr>
      </p:pic>
      <p:pic>
        <p:nvPicPr>
          <p:cNvPr id="4" name="図 3"/>
          <p:cNvPicPr>
            <a:picLocks noChangeAspect="1"/>
          </p:cNvPicPr>
          <p:nvPr/>
        </p:nvPicPr>
        <p:blipFill>
          <a:blip r:embed="rId4"/>
          <a:stretch>
            <a:fillRect/>
          </a:stretch>
        </p:blipFill>
        <p:spPr>
          <a:xfrm>
            <a:off x="3653789" y="777240"/>
            <a:ext cx="5115510" cy="5623560"/>
          </a:xfrm>
          <a:prstGeom prst="rect">
            <a:avLst/>
          </a:prstGeom>
        </p:spPr>
      </p:pic>
      <p:pic>
        <p:nvPicPr>
          <p:cNvPr id="7" name="図 6"/>
          <p:cNvPicPr>
            <a:picLocks noChangeAspect="1"/>
          </p:cNvPicPr>
          <p:nvPr/>
        </p:nvPicPr>
        <p:blipFill>
          <a:blip r:embed="rId5"/>
          <a:stretch>
            <a:fillRect/>
          </a:stretch>
        </p:blipFill>
        <p:spPr>
          <a:xfrm>
            <a:off x="7044462" y="1199137"/>
            <a:ext cx="4857979" cy="5430263"/>
          </a:xfrm>
          <a:prstGeom prst="rect">
            <a:avLst/>
          </a:prstGeom>
        </p:spPr>
      </p:pic>
      <p:pic>
        <p:nvPicPr>
          <p:cNvPr id="8" name="図 7"/>
          <p:cNvPicPr>
            <a:picLocks noChangeAspect="1"/>
          </p:cNvPicPr>
          <p:nvPr/>
        </p:nvPicPr>
        <p:blipFill>
          <a:blip r:embed="rId6"/>
          <a:stretch>
            <a:fillRect/>
          </a:stretch>
        </p:blipFill>
        <p:spPr>
          <a:xfrm>
            <a:off x="6029657" y="5506693"/>
            <a:ext cx="842045" cy="1246294"/>
          </a:xfrm>
          <a:prstGeom prst="rect">
            <a:avLst/>
          </a:prstGeom>
        </p:spPr>
      </p:pic>
      <p:pic>
        <p:nvPicPr>
          <p:cNvPr id="9" name="図 8"/>
          <p:cNvPicPr>
            <a:picLocks noChangeAspect="1"/>
          </p:cNvPicPr>
          <p:nvPr/>
        </p:nvPicPr>
        <p:blipFill>
          <a:blip r:embed="rId6"/>
          <a:stretch>
            <a:fillRect/>
          </a:stretch>
        </p:blipFill>
        <p:spPr>
          <a:xfrm>
            <a:off x="2174587" y="4148286"/>
            <a:ext cx="842045" cy="1246294"/>
          </a:xfrm>
          <a:prstGeom prst="rect">
            <a:avLst/>
          </a:prstGeom>
        </p:spPr>
      </p:pic>
      <p:pic>
        <p:nvPicPr>
          <p:cNvPr id="10" name="図 9"/>
          <p:cNvPicPr>
            <a:picLocks noChangeAspect="1"/>
          </p:cNvPicPr>
          <p:nvPr/>
        </p:nvPicPr>
        <p:blipFill>
          <a:blip r:embed="rId6"/>
          <a:stretch>
            <a:fillRect/>
          </a:stretch>
        </p:blipFill>
        <p:spPr>
          <a:xfrm>
            <a:off x="9956865" y="5917723"/>
            <a:ext cx="611436" cy="904974"/>
          </a:xfrm>
          <a:prstGeom prst="rect">
            <a:avLst/>
          </a:prstGeom>
        </p:spPr>
      </p:pic>
      <p:sp>
        <p:nvSpPr>
          <p:cNvPr id="11" name="角丸四角形 10"/>
          <p:cNvSpPr/>
          <p:nvPr/>
        </p:nvSpPr>
        <p:spPr>
          <a:xfrm>
            <a:off x="11451126" y="6297561"/>
            <a:ext cx="609481" cy="428488"/>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b="1" dirty="0" smtClean="0"/>
              <a:t>10</a:t>
            </a:r>
            <a:endParaRPr kumimoji="1" lang="ja-JP" altLang="en-US" sz="2400" b="1" dirty="0"/>
          </a:p>
        </p:txBody>
      </p:sp>
      <p:pic>
        <p:nvPicPr>
          <p:cNvPr id="12" name="Picture 3" descr="logomark-ew_5_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913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11750" y="206477"/>
            <a:ext cx="7011375" cy="5933566"/>
          </a:xfrm>
          <a:prstGeom prst="rect">
            <a:avLst/>
          </a:prstGeom>
        </p:spPr>
      </p:pic>
      <p:pic>
        <p:nvPicPr>
          <p:cNvPr id="9" name="図 8"/>
          <p:cNvPicPr>
            <a:picLocks noChangeAspect="1"/>
          </p:cNvPicPr>
          <p:nvPr/>
        </p:nvPicPr>
        <p:blipFill>
          <a:blip r:embed="rId4"/>
          <a:stretch>
            <a:fillRect/>
          </a:stretch>
        </p:blipFill>
        <p:spPr>
          <a:xfrm>
            <a:off x="3070361" y="5223406"/>
            <a:ext cx="842045" cy="1246294"/>
          </a:xfrm>
          <a:prstGeom prst="rect">
            <a:avLst/>
          </a:prstGeom>
        </p:spPr>
      </p:pic>
      <p:pic>
        <p:nvPicPr>
          <p:cNvPr id="3" name="図 2"/>
          <p:cNvPicPr>
            <a:picLocks noChangeAspect="1"/>
          </p:cNvPicPr>
          <p:nvPr/>
        </p:nvPicPr>
        <p:blipFill>
          <a:blip r:embed="rId5"/>
          <a:stretch>
            <a:fillRect/>
          </a:stretch>
        </p:blipFill>
        <p:spPr>
          <a:xfrm>
            <a:off x="5526342" y="805931"/>
            <a:ext cx="5443388" cy="5810514"/>
          </a:xfrm>
          <a:prstGeom prst="rect">
            <a:avLst/>
          </a:prstGeom>
        </p:spPr>
      </p:pic>
      <p:pic>
        <p:nvPicPr>
          <p:cNvPr id="11" name="図 10"/>
          <p:cNvPicPr>
            <a:picLocks noChangeAspect="1"/>
          </p:cNvPicPr>
          <p:nvPr/>
        </p:nvPicPr>
        <p:blipFill>
          <a:blip r:embed="rId4"/>
          <a:stretch>
            <a:fillRect/>
          </a:stretch>
        </p:blipFill>
        <p:spPr>
          <a:xfrm>
            <a:off x="9326998" y="5611706"/>
            <a:ext cx="842045" cy="1246294"/>
          </a:xfrm>
          <a:prstGeom prst="rect">
            <a:avLst/>
          </a:prstGeom>
        </p:spPr>
      </p:pic>
      <p:sp>
        <p:nvSpPr>
          <p:cNvPr id="12" name="角丸四角形 11"/>
          <p:cNvSpPr/>
          <p:nvPr/>
        </p:nvSpPr>
        <p:spPr>
          <a:xfrm>
            <a:off x="11451126" y="6172105"/>
            <a:ext cx="609481" cy="553944"/>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b="1" dirty="0" smtClean="0"/>
              <a:t>11</a:t>
            </a:r>
            <a:endParaRPr kumimoji="1" lang="ja-JP" altLang="en-US" sz="2400" b="1" dirty="0"/>
          </a:p>
        </p:txBody>
      </p:sp>
      <p:pic>
        <p:nvPicPr>
          <p:cNvPr id="13" name="Picture 3" descr="logomark-ew_5_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537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0" y="146346"/>
            <a:ext cx="9577048" cy="5157174"/>
          </a:xfrm>
          <a:prstGeom prst="rect">
            <a:avLst/>
          </a:prstGeom>
        </p:spPr>
      </p:pic>
      <p:pic>
        <p:nvPicPr>
          <p:cNvPr id="6" name="図 5"/>
          <p:cNvPicPr>
            <a:picLocks noChangeAspect="1"/>
          </p:cNvPicPr>
          <p:nvPr/>
        </p:nvPicPr>
        <p:blipFill>
          <a:blip r:embed="rId4"/>
          <a:stretch>
            <a:fillRect/>
          </a:stretch>
        </p:blipFill>
        <p:spPr>
          <a:xfrm>
            <a:off x="3832439" y="2183941"/>
            <a:ext cx="8359561" cy="4354019"/>
          </a:xfrm>
          <a:prstGeom prst="rect">
            <a:avLst/>
          </a:prstGeom>
        </p:spPr>
      </p:pic>
      <p:pic>
        <p:nvPicPr>
          <p:cNvPr id="7" name="図 6"/>
          <p:cNvPicPr>
            <a:picLocks noChangeAspect="1"/>
          </p:cNvPicPr>
          <p:nvPr/>
        </p:nvPicPr>
        <p:blipFill>
          <a:blip r:embed="rId5"/>
          <a:stretch>
            <a:fillRect/>
          </a:stretch>
        </p:blipFill>
        <p:spPr>
          <a:xfrm>
            <a:off x="2226753" y="4431893"/>
            <a:ext cx="842045" cy="1246294"/>
          </a:xfrm>
          <a:prstGeom prst="rect">
            <a:avLst/>
          </a:prstGeom>
        </p:spPr>
      </p:pic>
      <p:pic>
        <p:nvPicPr>
          <p:cNvPr id="8" name="図 7"/>
          <p:cNvPicPr>
            <a:picLocks noChangeAspect="1"/>
          </p:cNvPicPr>
          <p:nvPr/>
        </p:nvPicPr>
        <p:blipFill>
          <a:blip r:embed="rId5"/>
          <a:stretch>
            <a:fillRect/>
          </a:stretch>
        </p:blipFill>
        <p:spPr>
          <a:xfrm>
            <a:off x="8444673" y="5808133"/>
            <a:ext cx="842045" cy="1246294"/>
          </a:xfrm>
          <a:prstGeom prst="rect">
            <a:avLst/>
          </a:prstGeom>
        </p:spPr>
      </p:pic>
      <p:sp>
        <p:nvSpPr>
          <p:cNvPr id="9" name="角丸四角形 8"/>
          <p:cNvSpPr/>
          <p:nvPr/>
        </p:nvSpPr>
        <p:spPr>
          <a:xfrm>
            <a:off x="11390870" y="6431280"/>
            <a:ext cx="657253" cy="350520"/>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12</a:t>
            </a:r>
            <a:endParaRPr kumimoji="1" lang="ja-JP" altLang="en-US" sz="2800" b="1" dirty="0"/>
          </a:p>
        </p:txBody>
      </p:sp>
      <p:sp>
        <p:nvSpPr>
          <p:cNvPr id="10" name="テキスト ボックス 9"/>
          <p:cNvSpPr txBox="1"/>
          <p:nvPr/>
        </p:nvSpPr>
        <p:spPr>
          <a:xfrm>
            <a:off x="4480804" y="734344"/>
            <a:ext cx="7238692" cy="830997"/>
          </a:xfrm>
          <a:prstGeom prst="rect">
            <a:avLst/>
          </a:prstGeom>
          <a:solidFill>
            <a:srgbClr val="92D050"/>
          </a:solidFill>
        </p:spPr>
        <p:txBody>
          <a:bodyPr wrap="square" rtlCol="0">
            <a:spAutoFit/>
          </a:bodyPr>
          <a:lstStyle/>
          <a:p>
            <a:r>
              <a:rPr lang="en-US" altLang="ja-JP" sz="2000" b="1" dirty="0" smtClean="0"/>
              <a:t>《</a:t>
            </a:r>
            <a:r>
              <a:rPr lang="ja-JP" altLang="en-US" sz="2000" b="1" dirty="0"/>
              <a:t>施行</a:t>
            </a:r>
            <a:r>
              <a:rPr lang="ja-JP" altLang="en-US" sz="2000" b="1" dirty="0" smtClean="0"/>
              <a:t>規則第</a:t>
            </a:r>
            <a:r>
              <a:rPr lang="en-US" altLang="ja-JP" sz="2000" b="1" dirty="0" smtClean="0"/>
              <a:t>15</a:t>
            </a:r>
            <a:r>
              <a:rPr lang="ja-JP" altLang="en-US" sz="2000" b="1" dirty="0" smtClean="0"/>
              <a:t>条中より</a:t>
            </a:r>
            <a:r>
              <a:rPr lang="en-US" altLang="ja-JP" sz="2000" b="1" dirty="0" smtClean="0"/>
              <a:t>》</a:t>
            </a:r>
            <a:r>
              <a:rPr lang="ja-JP" altLang="en-US" sz="1400" b="1" dirty="0"/>
              <a:t>申請者は、登録を受けたときは、少なくとも毎年１回、合法伐採木材等の利用を確保するための措置の実施状況について登録実施機関に報告を行うこと。</a:t>
            </a:r>
            <a:endParaRPr lang="en-US" altLang="ja-JP" sz="1400" b="1" dirty="0" smtClean="0"/>
          </a:p>
        </p:txBody>
      </p:sp>
      <p:pic>
        <p:nvPicPr>
          <p:cNvPr id="11" name="Picture 3" descr="logomark-ew_5_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85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28762" y="2234300"/>
            <a:ext cx="2008413" cy="4284000"/>
            <a:chOff x="1585201" y="2348877"/>
            <a:chExt cx="2008413" cy="4284000"/>
          </a:xfrm>
        </p:grpSpPr>
        <p:sp>
          <p:nvSpPr>
            <p:cNvPr id="4" name="正方形/長方形 3"/>
            <p:cNvSpPr/>
            <p:nvPr/>
          </p:nvSpPr>
          <p:spPr>
            <a:xfrm>
              <a:off x="1585201" y="2348877"/>
              <a:ext cx="2008413" cy="4284000"/>
            </a:xfrm>
            <a:prstGeom prst="rect">
              <a:avLst/>
            </a:prstGeom>
            <a:solidFill>
              <a:schemeClr val="accent5">
                <a:lumMod val="20000"/>
                <a:lumOff val="8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2772000" rtlCol="0" anchor="t" anchorCtr="0"/>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◎国の責務</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４条</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endParaRPr lang="ja-JP" altLang="en-US" sz="1200" dirty="0">
                <a:solidFill>
                  <a:schemeClr val="tx1"/>
                </a:solidFill>
                <a:latin typeface="HG丸ｺﾞｼｯｸM-PRO" panose="020F0600000000000000" pitchFamily="50" charset="-128"/>
                <a:ea typeface="HG丸ｺﾞｼｯｸM-PRO" panose="020F0600000000000000" pitchFamily="50" charset="-128"/>
              </a:endParaRPr>
            </a:p>
            <a:p>
              <a:pPr marL="268288" indent="-158400"/>
              <a:r>
                <a:rPr lang="ja-JP" altLang="en-US" sz="1200" dirty="0">
                  <a:solidFill>
                    <a:schemeClr val="tx1"/>
                  </a:solidFill>
                  <a:latin typeface="HG丸ｺﾞｼｯｸM-PRO" panose="020F0600000000000000" pitchFamily="50" charset="-128"/>
                  <a:ea typeface="HG丸ｺﾞｼｯｸM-PRO" panose="020F0600000000000000" pitchFamily="50" charset="-128"/>
                </a:rPr>
                <a:t>・必要な資金の確保</a:t>
              </a:r>
              <a:endParaRPr lang="en-US" altLang="ja-JP" sz="1200" dirty="0">
                <a:solidFill>
                  <a:schemeClr val="tx1"/>
                </a:solidFill>
                <a:latin typeface="HG丸ｺﾞｼｯｸM-PRO" panose="020F0600000000000000" pitchFamily="50" charset="-128"/>
                <a:ea typeface="HG丸ｺﾞｼｯｸM-PRO" panose="020F0600000000000000" pitchFamily="50" charset="-128"/>
              </a:endParaRPr>
            </a:p>
            <a:p>
              <a:pPr marL="268288" indent="-158400"/>
              <a:r>
                <a:rPr lang="ja-JP" altLang="en-US" sz="1200" dirty="0">
                  <a:solidFill>
                    <a:schemeClr val="tx1"/>
                  </a:solidFill>
                  <a:latin typeface="HG丸ｺﾞｼｯｸM-PRO" panose="020F0600000000000000" pitchFamily="50" charset="-128"/>
                  <a:ea typeface="HG丸ｺﾞｼｯｸM-PRO" panose="020F0600000000000000" pitchFamily="50" charset="-128"/>
                </a:rPr>
                <a:t>・情報の収集及び提供</a:t>
              </a:r>
              <a:endParaRPr lang="en-US" altLang="ja-JP" sz="1200" dirty="0">
                <a:solidFill>
                  <a:schemeClr val="tx1"/>
                </a:solidFill>
                <a:latin typeface="HG丸ｺﾞｼｯｸM-PRO" panose="020F0600000000000000" pitchFamily="50" charset="-128"/>
                <a:ea typeface="HG丸ｺﾞｼｯｸM-PRO" panose="020F0600000000000000" pitchFamily="50" charset="-128"/>
              </a:endParaRPr>
            </a:p>
            <a:p>
              <a:pPr marL="268288" indent="-158400"/>
              <a:r>
                <a:rPr lang="ja-JP" altLang="en-US" sz="1200" dirty="0">
                  <a:solidFill>
                    <a:schemeClr val="tx1"/>
                  </a:solidFill>
                  <a:latin typeface="HG丸ｺﾞｼｯｸM-PRO" panose="020F0600000000000000" pitchFamily="50" charset="-128"/>
                  <a:ea typeface="HG丸ｺﾞｼｯｸM-PRO" panose="020F0600000000000000" pitchFamily="50" charset="-128"/>
                </a:rPr>
                <a:t>・登録制度の周知</a:t>
              </a:r>
              <a:endParaRPr lang="en-US" altLang="ja-JP" sz="1200" dirty="0">
                <a:solidFill>
                  <a:schemeClr val="tx1"/>
                </a:solidFill>
                <a:latin typeface="HG丸ｺﾞｼｯｸM-PRO" panose="020F0600000000000000" pitchFamily="50" charset="-128"/>
                <a:ea typeface="HG丸ｺﾞｼｯｸM-PRO" panose="020F0600000000000000" pitchFamily="50" charset="-128"/>
              </a:endParaRPr>
            </a:p>
            <a:p>
              <a:pPr marL="266700" indent="-158400">
                <a:tabLst>
                  <a:tab pos="268288" algn="l"/>
                </a:tabLst>
              </a:pPr>
              <a:r>
                <a:rPr lang="ja-JP" altLang="en-US" sz="1200" dirty="0">
                  <a:solidFill>
                    <a:schemeClr val="tx1"/>
                  </a:solidFill>
                  <a:latin typeface="HG丸ｺﾞｼｯｸM-PRO" panose="020F0600000000000000" pitchFamily="50" charset="-128"/>
                  <a:ea typeface="HG丸ｺﾞｼｯｸM-PRO" panose="020F0600000000000000" pitchFamily="50" charset="-128"/>
                </a:rPr>
                <a:t>・事業者及び国民の理解を深める措置 等</a:t>
              </a:r>
              <a:endParaRPr lang="en-US" altLang="ja-JP" sz="12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◎適切な連携</a:t>
              </a:r>
              <a:r>
                <a:rPr lang="en-US" altLang="ja-JP" sz="1200" dirty="0">
                  <a:solidFill>
                    <a:schemeClr val="tx1"/>
                  </a:solidFill>
                  <a:latin typeface="HG丸ｺﾞｼｯｸM-PRO" panose="020F0600000000000000" pitchFamily="50" charset="-128"/>
                  <a:ea typeface="HG丸ｺﾞｼｯｸM-PRO" panose="020F0600000000000000" pitchFamily="50" charset="-128"/>
                </a:rPr>
                <a:t>[31</a:t>
              </a:r>
              <a:r>
                <a:rPr lang="ja-JP" altLang="en-US" sz="1200" dirty="0">
                  <a:solidFill>
                    <a:schemeClr val="tx1"/>
                  </a:solidFill>
                  <a:latin typeface="HG丸ｺﾞｼｯｸM-PRO" panose="020F0600000000000000" pitchFamily="50" charset="-128"/>
                  <a:ea typeface="HG丸ｺﾞｼｯｸM-PRO" panose="020F0600000000000000" pitchFamily="50" charset="-128"/>
                </a:rPr>
                <a:t>条</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p>
            <a:p>
              <a:r>
                <a:rPr lang="ja-JP" altLang="en-US" sz="1200" dirty="0">
                  <a:solidFill>
                    <a:schemeClr val="tx1"/>
                  </a:solidFill>
                  <a:latin typeface="HG丸ｺﾞｼｯｸM-PRO" panose="020F0600000000000000" pitchFamily="50" charset="-128"/>
                  <a:ea typeface="HG丸ｺﾞｼｯｸM-PRO" panose="020F0600000000000000" pitchFamily="50" charset="-128"/>
                </a:rPr>
                <a:t>◎国際協力の推進</a:t>
              </a:r>
              <a:r>
                <a:rPr lang="en-US" altLang="ja-JP" sz="1200" dirty="0">
                  <a:solidFill>
                    <a:schemeClr val="tx1"/>
                  </a:solidFill>
                  <a:latin typeface="HG丸ｺﾞｼｯｸM-PRO" panose="020F0600000000000000" pitchFamily="50" charset="-128"/>
                  <a:ea typeface="HG丸ｺﾞｼｯｸM-PRO" panose="020F0600000000000000" pitchFamily="50" charset="-128"/>
                </a:rPr>
                <a:t>[32</a:t>
              </a:r>
              <a:r>
                <a:rPr lang="ja-JP" altLang="en-US" sz="1200" dirty="0">
                  <a:solidFill>
                    <a:schemeClr val="tx1"/>
                  </a:solidFill>
                  <a:latin typeface="HG丸ｺﾞｼｯｸM-PRO" panose="020F0600000000000000" pitchFamily="50" charset="-128"/>
                  <a:ea typeface="HG丸ｺﾞｼｯｸM-PRO" panose="020F0600000000000000" pitchFamily="50" charset="-128"/>
                </a:rPr>
                <a:t>条</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endParaRPr lang="ja-JP" altLang="en-US" sz="1200" dirty="0">
                <a:solidFill>
                  <a:schemeClr val="tx1"/>
                </a:solidFill>
                <a:latin typeface="HG丸ｺﾞｼｯｸM-PRO" panose="020F0600000000000000" pitchFamily="50" charset="-128"/>
                <a:ea typeface="HG丸ｺﾞｼｯｸM-PRO" panose="020F0600000000000000" pitchFamily="50" charset="-128"/>
              </a:endParaRPr>
            </a:p>
            <a:p>
              <a:endParaRPr lang="ja-JP" altLang="en-US" sz="1600" b="1" dirty="0">
                <a:solidFill>
                  <a:schemeClr val="tx1"/>
                </a:solidFill>
                <a:latin typeface="+mn-ea"/>
              </a:endParaRPr>
            </a:p>
            <a:p>
              <a:pPr algn="ctr"/>
              <a:endParaRPr lang="ja-JP" altLang="en-US" sz="1600" b="1" dirty="0">
                <a:solidFill>
                  <a:schemeClr val="tx1"/>
                </a:solidFill>
                <a:latin typeface="+mn-ea"/>
              </a:endParaRPr>
            </a:p>
          </p:txBody>
        </p:sp>
        <p:sp>
          <p:nvSpPr>
            <p:cNvPr id="22" name="正方形/長方形 21"/>
            <p:cNvSpPr/>
            <p:nvPr/>
          </p:nvSpPr>
          <p:spPr>
            <a:xfrm>
              <a:off x="1588545" y="2348880"/>
              <a:ext cx="403126" cy="324000"/>
            </a:xfrm>
            <a:prstGeom prst="rect">
              <a:avLst/>
            </a:prstGeom>
            <a:solidFill>
              <a:schemeClr val="accent5">
                <a:lumMod val="60000"/>
                <a:lumOff val="4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lstStyle/>
            <a:p>
              <a:pPr algn="ctr"/>
              <a:r>
                <a:rPr lang="ja-JP" altLang="en-US" sz="1600" b="1" dirty="0">
                  <a:solidFill>
                    <a:schemeClr val="tx1"/>
                  </a:solidFill>
                  <a:latin typeface="+mn-ea"/>
                </a:rPr>
                <a:t>国</a:t>
              </a:r>
            </a:p>
          </p:txBody>
        </p:sp>
      </p:grpSp>
      <p:sp>
        <p:nvSpPr>
          <p:cNvPr id="53" name="タイトル 1"/>
          <p:cNvSpPr>
            <a:spLocks noGrp="1"/>
          </p:cNvSpPr>
          <p:nvPr/>
        </p:nvSpPr>
        <p:spPr>
          <a:xfrm>
            <a:off x="129540" y="12146"/>
            <a:ext cx="9082203" cy="792088"/>
          </a:xfrm>
          <a:prstGeom prst="rect">
            <a:avLst/>
          </a:prstGeom>
          <a:solidFill>
            <a:srgbClr val="00B050"/>
          </a:solidFill>
          <a:ln w="25400">
            <a:noFill/>
          </a:ln>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b="1" dirty="0">
                <a:solidFill>
                  <a:schemeClr val="bg1"/>
                </a:solidFill>
                <a:latin typeface="HG丸ｺﾞｼｯｸM-PRO" pitchFamily="50" charset="-128"/>
                <a:ea typeface="HG丸ｺﾞｼｯｸM-PRO" pitchFamily="50" charset="-128"/>
              </a:rPr>
              <a:t>合法伐採木材等の流通及び利用の促進に関する法律（クリーンウッド法）</a:t>
            </a:r>
          </a:p>
        </p:txBody>
      </p:sp>
      <p:grpSp>
        <p:nvGrpSpPr>
          <p:cNvPr id="7" name="グループ化 6"/>
          <p:cNvGrpSpPr/>
          <p:nvPr/>
        </p:nvGrpSpPr>
        <p:grpSpPr>
          <a:xfrm>
            <a:off x="191338" y="806083"/>
            <a:ext cx="9020405" cy="1440000"/>
            <a:chOff x="1584977" y="836793"/>
            <a:chExt cx="9020405" cy="1440000"/>
          </a:xfrm>
        </p:grpSpPr>
        <p:sp>
          <p:nvSpPr>
            <p:cNvPr id="14" name="正方形/長方形 13"/>
            <p:cNvSpPr/>
            <p:nvPr/>
          </p:nvSpPr>
          <p:spPr>
            <a:xfrm>
              <a:off x="1584977" y="836793"/>
              <a:ext cx="9020405" cy="1440000"/>
            </a:xfrm>
            <a:prstGeom prst="rect">
              <a:avLst/>
            </a:prstGeom>
            <a:solidFill>
              <a:schemeClr val="bg1">
                <a:lumMod val="95000"/>
              </a:schemeClr>
            </a:solidFill>
            <a:ln w="25400" cap="flat" cmpd="sng" algn="ctr">
              <a:solidFill>
                <a:srgbClr val="00B050"/>
              </a:solidFill>
              <a:prstDash val="solid"/>
            </a:ln>
            <a:effectLst/>
          </p:spPr>
          <p:txBody>
            <a:bodyPr lIns="216000" tIns="0" rIns="108000" rtlCol="0" anchor="t"/>
            <a:lstStyle/>
            <a:p>
              <a:pPr marL="1612900" indent="-1612900">
                <a:lnSpc>
                  <a:spcPts val="2200"/>
                </a:lnSpc>
                <a:defRPr/>
              </a:pPr>
              <a:r>
                <a:rPr kumimoji="0" lang="ja-JP" altLang="en-US" sz="1400" kern="0" dirty="0">
                  <a:solidFill>
                    <a:prstClr val="black"/>
                  </a:solidFill>
                  <a:latin typeface="HG丸ｺﾞｼｯｸM-PRO" pitchFamily="50" charset="-128"/>
                  <a:ea typeface="HG丸ｺﾞｼｯｸM-PRO" pitchFamily="50" charset="-128"/>
                </a:rPr>
                <a:t>　　　　・木材等：木材及び木材を加工し、又は主たる原料として製造した家具、紙等の物品であって主務省令で定めるもの（リサイクル品を除く。）</a:t>
              </a:r>
              <a:r>
                <a:rPr kumimoji="0" lang="en-US" altLang="ja-JP" sz="1400" kern="0" dirty="0">
                  <a:solidFill>
                    <a:prstClr val="black"/>
                  </a:solidFill>
                  <a:latin typeface="HG丸ｺﾞｼｯｸM-PRO" pitchFamily="50" charset="-128"/>
                  <a:ea typeface="HG丸ｺﾞｼｯｸM-PRO" pitchFamily="50" charset="-128"/>
                </a:rPr>
                <a:t>[</a:t>
              </a:r>
              <a:r>
                <a:rPr kumimoji="0" lang="ja-JP" altLang="en-US" sz="1400" kern="0" dirty="0">
                  <a:solidFill>
                    <a:prstClr val="black"/>
                  </a:solidFill>
                  <a:latin typeface="HG丸ｺﾞｼｯｸM-PRO" pitchFamily="50" charset="-128"/>
                  <a:ea typeface="HG丸ｺﾞｼｯｸM-PRO" pitchFamily="50" charset="-128"/>
                </a:rPr>
                <a:t>２条１項</a:t>
              </a:r>
              <a:r>
                <a:rPr kumimoji="0" lang="en-US" altLang="ja-JP" sz="1400" kern="0" dirty="0">
                  <a:solidFill>
                    <a:prstClr val="black"/>
                  </a:solidFill>
                  <a:latin typeface="HG丸ｺﾞｼｯｸM-PRO" pitchFamily="50" charset="-128"/>
                  <a:ea typeface="HG丸ｺﾞｼｯｸM-PRO" pitchFamily="50" charset="-128"/>
                </a:rPr>
                <a:t>]</a:t>
              </a:r>
            </a:p>
            <a:p>
              <a:pPr marL="1612900" indent="-1612900">
                <a:lnSpc>
                  <a:spcPts val="2200"/>
                </a:lnSpc>
                <a:defRPr/>
              </a:pPr>
              <a:r>
                <a:rPr kumimoji="0" lang="ja-JP" altLang="en-US" sz="1400" kern="0" dirty="0">
                  <a:solidFill>
                    <a:prstClr val="black"/>
                  </a:solidFill>
                  <a:uFill>
                    <a:solidFill>
                      <a:srgbClr val="FF0000"/>
                    </a:solidFill>
                  </a:uFill>
                  <a:latin typeface="HG丸ｺﾞｼｯｸM-PRO" pitchFamily="50" charset="-128"/>
                  <a:ea typeface="HG丸ｺﾞｼｯｸM-PRO" pitchFamily="50" charset="-128"/>
                </a:rPr>
                <a:t>・合法伐採木材等：我が国又は原産国の法令に適合して伐採された樹木を材料とする木材及び当該</a:t>
              </a:r>
              <a:r>
                <a:rPr kumimoji="0" lang="ja-JP" altLang="en-US" sz="1400" kern="0" dirty="0">
                  <a:solidFill>
                    <a:prstClr val="black"/>
                  </a:solidFill>
                  <a:latin typeface="HG丸ｺﾞｼｯｸM-PRO" pitchFamily="50" charset="-128"/>
                  <a:ea typeface="HG丸ｺﾞｼｯｸM-PRO" pitchFamily="50" charset="-128"/>
                </a:rPr>
                <a:t>木材を加工し、又は主たる原料として製造した家具、紙等の物品であって主務省令で定めるもの（リサイクル品を除く。） </a:t>
              </a:r>
              <a:r>
                <a:rPr kumimoji="0" lang="en-US" altLang="ja-JP" sz="1400" kern="0" dirty="0">
                  <a:solidFill>
                    <a:prstClr val="black"/>
                  </a:solidFill>
                  <a:latin typeface="HG丸ｺﾞｼｯｸM-PRO" pitchFamily="50" charset="-128"/>
                  <a:ea typeface="HG丸ｺﾞｼｯｸM-PRO" pitchFamily="50" charset="-128"/>
                </a:rPr>
                <a:t>[</a:t>
              </a:r>
              <a:r>
                <a:rPr kumimoji="0" lang="ja-JP" altLang="en-US" sz="1400" kern="0" dirty="0">
                  <a:solidFill>
                    <a:prstClr val="black"/>
                  </a:solidFill>
                  <a:latin typeface="HG丸ｺﾞｼｯｸM-PRO" pitchFamily="50" charset="-128"/>
                  <a:ea typeface="HG丸ｺﾞｼｯｸM-PRO" pitchFamily="50" charset="-128"/>
                </a:rPr>
                <a:t>２条２項</a:t>
              </a:r>
              <a:r>
                <a:rPr kumimoji="0" lang="en-US" altLang="ja-JP" sz="1400" kern="0" dirty="0">
                  <a:solidFill>
                    <a:prstClr val="black"/>
                  </a:solidFill>
                  <a:latin typeface="HG丸ｺﾞｼｯｸM-PRO" pitchFamily="50" charset="-128"/>
                  <a:ea typeface="HG丸ｺﾞｼｯｸM-PRO" pitchFamily="50" charset="-128"/>
                </a:rPr>
                <a:t>]</a:t>
              </a:r>
              <a:endParaRPr kumimoji="0" lang="ja-JP" altLang="en-US" sz="1400" kern="0" dirty="0">
                <a:solidFill>
                  <a:prstClr val="black"/>
                </a:solidFill>
                <a:uFill>
                  <a:solidFill>
                    <a:srgbClr val="FF0000"/>
                  </a:solidFill>
                </a:uFill>
                <a:latin typeface="HG丸ｺﾞｼｯｸM-PRO" pitchFamily="50" charset="-128"/>
                <a:ea typeface="HG丸ｺﾞｼｯｸM-PRO" pitchFamily="50" charset="-128"/>
              </a:endParaRPr>
            </a:p>
            <a:p>
              <a:pPr marL="1612900" indent="-1612900" defTabSz="914400">
                <a:lnSpc>
                  <a:spcPts val="2200"/>
                </a:lnSpc>
                <a:defRPr/>
              </a:pPr>
              <a:endParaRPr kumimoji="0" lang="en-US" altLang="ja-JP" sz="1400" kern="0" dirty="0">
                <a:solidFill>
                  <a:prstClr val="black"/>
                </a:solidFill>
                <a:uFill>
                  <a:solidFill>
                    <a:srgbClr val="FF0000"/>
                  </a:solidFill>
                </a:uFill>
                <a:latin typeface="HG丸ｺﾞｼｯｸM-PRO" pitchFamily="50" charset="-128"/>
                <a:ea typeface="HG丸ｺﾞｼｯｸM-PRO" pitchFamily="50" charset="-128"/>
              </a:endParaRPr>
            </a:p>
          </p:txBody>
        </p:sp>
        <p:sp>
          <p:nvSpPr>
            <p:cNvPr id="90" name="正方形/長方形 89"/>
            <p:cNvSpPr/>
            <p:nvPr/>
          </p:nvSpPr>
          <p:spPr>
            <a:xfrm>
              <a:off x="1584977" y="841653"/>
              <a:ext cx="824535" cy="324000"/>
            </a:xfrm>
            <a:prstGeom prst="rect">
              <a:avLst/>
            </a:prstGeom>
            <a:solidFill>
              <a:schemeClr val="accent3">
                <a:lumMod val="60000"/>
                <a:lumOff val="40000"/>
              </a:schemeClr>
            </a:solid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600" b="1" dirty="0">
                  <a:solidFill>
                    <a:schemeClr val="tx1"/>
                  </a:solidFill>
                  <a:latin typeface="+mn-ea"/>
                </a:rPr>
                <a:t>定義</a:t>
              </a:r>
            </a:p>
          </p:txBody>
        </p:sp>
      </p:grpSp>
      <p:sp>
        <p:nvSpPr>
          <p:cNvPr id="94" name="テキスト ボックス 93"/>
          <p:cNvSpPr txBox="1"/>
          <p:nvPr/>
        </p:nvSpPr>
        <p:spPr>
          <a:xfrm>
            <a:off x="5267400" y="6636983"/>
            <a:ext cx="5400600" cy="221018"/>
          </a:xfrm>
          <a:prstGeom prst="rect">
            <a:avLst/>
          </a:prstGeom>
          <a:noFill/>
        </p:spPr>
        <p:txBody>
          <a:bodyPr wrap="square" lIns="0" tIns="36000" bIns="0" rtlCol="0" anchor="b">
            <a:spAutoFit/>
          </a:bodyPr>
          <a:lstStyle/>
          <a:p>
            <a:pPr algn="r"/>
            <a:r>
              <a:rPr lang="en-US" altLang="ja-JP" sz="1200" dirty="0">
                <a:latin typeface="HG丸ｺﾞｼｯｸM-PRO" panose="020F0600000000000000" pitchFamily="50" charset="-128"/>
                <a:ea typeface="HG丸ｺﾞｼｯｸM-PRO" panose="020F0600000000000000" pitchFamily="50" charset="-128"/>
              </a:rPr>
              <a:t>※ </a:t>
            </a:r>
            <a:r>
              <a:rPr lang="ja-JP" altLang="en-US" sz="1200" dirty="0">
                <a:latin typeface="HG丸ｺﾞｼｯｸM-PRO" panose="020F0600000000000000" pitchFamily="50" charset="-128"/>
                <a:ea typeface="HG丸ｺﾞｼｯｸM-PRO" panose="020F0600000000000000" pitchFamily="50" charset="-128"/>
              </a:rPr>
              <a:t>施行日 ： 平成</a:t>
            </a:r>
            <a:r>
              <a:rPr lang="en-US" altLang="ja-JP" sz="1200" dirty="0">
                <a:latin typeface="HG丸ｺﾞｼｯｸM-PRO" panose="020F0600000000000000" pitchFamily="50" charset="-128"/>
                <a:ea typeface="HG丸ｺﾞｼｯｸM-PRO" panose="020F0600000000000000" pitchFamily="50" charset="-128"/>
              </a:rPr>
              <a:t>29</a:t>
            </a:r>
            <a:r>
              <a:rPr lang="ja-JP" altLang="en-US" sz="1200" dirty="0">
                <a:latin typeface="HG丸ｺﾞｼｯｸM-PRO" panose="020F0600000000000000" pitchFamily="50" charset="-128"/>
                <a:ea typeface="HG丸ｺﾞｼｯｸM-PRO" panose="020F0600000000000000" pitchFamily="50" charset="-128"/>
              </a:rPr>
              <a:t>年</a:t>
            </a:r>
            <a:r>
              <a:rPr lang="en-US" altLang="ja-JP" sz="1200" dirty="0">
                <a:latin typeface="HG丸ｺﾞｼｯｸM-PRO" panose="020F0600000000000000" pitchFamily="50" charset="-128"/>
                <a:ea typeface="HG丸ｺﾞｼｯｸM-PRO" panose="020F0600000000000000" pitchFamily="50" charset="-128"/>
              </a:rPr>
              <a:t>5</a:t>
            </a:r>
            <a:r>
              <a:rPr lang="ja-JP" altLang="en-US" sz="1200" dirty="0">
                <a:latin typeface="HG丸ｺﾞｼｯｸM-PRO" panose="020F0600000000000000" pitchFamily="50" charset="-128"/>
                <a:ea typeface="HG丸ｺﾞｼｯｸM-PRO" panose="020F0600000000000000" pitchFamily="50" charset="-128"/>
              </a:rPr>
              <a:t>月</a:t>
            </a:r>
            <a:r>
              <a:rPr lang="en-US" altLang="ja-JP" sz="1200" dirty="0">
                <a:latin typeface="HG丸ｺﾞｼｯｸM-PRO" panose="020F0600000000000000" pitchFamily="50" charset="-128"/>
                <a:ea typeface="HG丸ｺﾞｼｯｸM-PRO" panose="020F0600000000000000" pitchFamily="50" charset="-128"/>
              </a:rPr>
              <a:t>20</a:t>
            </a:r>
            <a:r>
              <a:rPr lang="ja-JP" altLang="en-US" sz="1200" dirty="0">
                <a:latin typeface="HG丸ｺﾞｼｯｸM-PRO" panose="020F0600000000000000" pitchFamily="50" charset="-128"/>
                <a:ea typeface="HG丸ｺﾞｼｯｸM-PRO" panose="020F0600000000000000" pitchFamily="50" charset="-128"/>
              </a:rPr>
              <a:t>日</a:t>
            </a:r>
          </a:p>
        </p:txBody>
      </p:sp>
      <p:sp>
        <p:nvSpPr>
          <p:cNvPr id="97" name="正方形/長方形 96"/>
          <p:cNvSpPr/>
          <p:nvPr/>
        </p:nvSpPr>
        <p:spPr>
          <a:xfrm>
            <a:off x="3673572" y="6192381"/>
            <a:ext cx="3456384" cy="380970"/>
          </a:xfrm>
          <a:prstGeom prst="rect">
            <a:avLst/>
          </a:prstGeom>
          <a:solidFill>
            <a:schemeClr val="accent2">
              <a:lumMod val="60000"/>
              <a:lumOff val="40000"/>
            </a:schemeClr>
          </a:solidFill>
          <a:ln w="19050" cap="flat" cmpd="sng" algn="ctr">
            <a:solidFill>
              <a:srgbClr val="002060"/>
            </a:solidFill>
            <a:prstDash val="solid"/>
          </a:ln>
          <a:effectLst/>
        </p:spPr>
        <p:txBody>
          <a:bodyPr lIns="0" tIns="36000" rIns="0" bIns="36000" rtlCol="0" anchor="ctr"/>
          <a:lstStyle/>
          <a:p>
            <a:pPr algn="ctr" defTabSz="914400">
              <a:defRPr/>
            </a:pPr>
            <a:r>
              <a:rPr kumimoji="0" lang="ja-JP" altLang="en-US" sz="1600" b="1" kern="0" dirty="0">
                <a:solidFill>
                  <a:schemeClr val="accent4">
                    <a:lumMod val="50000"/>
                  </a:schemeClr>
                </a:solidFill>
                <a:latin typeface="+mn-ea"/>
              </a:rPr>
              <a:t>登録実施機関</a:t>
            </a:r>
            <a:r>
              <a:rPr kumimoji="0" lang="en-US" altLang="ja-JP" sz="1200" b="1" kern="0" dirty="0">
                <a:solidFill>
                  <a:schemeClr val="accent4">
                    <a:lumMod val="50000"/>
                  </a:schemeClr>
                </a:solidFill>
                <a:latin typeface="HG丸ｺﾞｼｯｸM-PRO" pitchFamily="50" charset="-128"/>
                <a:ea typeface="HG丸ｺﾞｼｯｸM-PRO" pitchFamily="50" charset="-128"/>
              </a:rPr>
              <a:t>[</a:t>
            </a:r>
            <a:r>
              <a:rPr kumimoji="0" lang="ja-JP" altLang="en-US" sz="1200" b="1" kern="0" dirty="0">
                <a:solidFill>
                  <a:schemeClr val="accent4">
                    <a:lumMod val="50000"/>
                  </a:schemeClr>
                </a:solidFill>
                <a:latin typeface="HG丸ｺﾞｼｯｸM-PRO" pitchFamily="50" charset="-128"/>
                <a:ea typeface="HG丸ｺﾞｼｯｸM-PRO" pitchFamily="50" charset="-128"/>
              </a:rPr>
              <a:t>５章</a:t>
            </a:r>
            <a:r>
              <a:rPr kumimoji="0" lang="en-US" altLang="ja-JP" sz="1200" b="1" kern="0" dirty="0">
                <a:solidFill>
                  <a:schemeClr val="accent4">
                    <a:lumMod val="50000"/>
                  </a:schemeClr>
                </a:solidFill>
                <a:latin typeface="HG丸ｺﾞｼｯｸM-PRO" pitchFamily="50" charset="-128"/>
                <a:ea typeface="HG丸ｺﾞｼｯｸM-PRO" pitchFamily="50" charset="-128"/>
              </a:rPr>
              <a:t>]</a:t>
            </a:r>
          </a:p>
        </p:txBody>
      </p:sp>
      <p:grpSp>
        <p:nvGrpSpPr>
          <p:cNvPr id="17" name="グループ化 16"/>
          <p:cNvGrpSpPr/>
          <p:nvPr/>
        </p:nvGrpSpPr>
        <p:grpSpPr>
          <a:xfrm>
            <a:off x="2524670" y="2333801"/>
            <a:ext cx="6686482" cy="3496308"/>
            <a:chOff x="3981518" y="2348881"/>
            <a:chExt cx="6624455" cy="3496308"/>
          </a:xfrm>
        </p:grpSpPr>
        <p:sp>
          <p:nvSpPr>
            <p:cNvPr id="21" name="正方形/長方形 20"/>
            <p:cNvSpPr/>
            <p:nvPr/>
          </p:nvSpPr>
          <p:spPr>
            <a:xfrm>
              <a:off x="3981518" y="2348881"/>
              <a:ext cx="6624455" cy="3496308"/>
            </a:xfrm>
            <a:prstGeom prst="rect">
              <a:avLst/>
            </a:prstGeom>
            <a:solidFill>
              <a:schemeClr val="accent3">
                <a:lumMod val="5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333625" indent="-1440000"/>
              <a:r>
                <a:rPr lang="ja-JP" altLang="en-US" sz="1400" dirty="0">
                  <a:solidFill>
                    <a:schemeClr val="bg1"/>
                  </a:solidFill>
                  <a:latin typeface="HG丸ｺﾞｼｯｸM-PRO" panose="020F0600000000000000" pitchFamily="50" charset="-128"/>
                  <a:ea typeface="HG丸ｺﾞｼｯｸM-PRO" panose="020F0600000000000000" pitchFamily="50" charset="-128"/>
                </a:rPr>
                <a:t>◎事業者の責務⇒木材等を利用するに当たっては、合法伐採木材等を利用するよう努めなければならない</a:t>
              </a:r>
              <a:r>
                <a:rPr lang="en-US" altLang="ja-JP" sz="1400" dirty="0">
                  <a:solidFill>
                    <a:schemeClr val="bg1"/>
                  </a:solidFill>
                  <a:latin typeface="HG丸ｺﾞｼｯｸM-PRO" panose="020F0600000000000000" pitchFamily="50" charset="-128"/>
                  <a:ea typeface="HG丸ｺﾞｼｯｸM-PRO" panose="020F0600000000000000" pitchFamily="50" charset="-128"/>
                </a:rPr>
                <a:t>[</a:t>
              </a:r>
              <a:r>
                <a:rPr lang="ja-JP" altLang="en-US" sz="1400" dirty="0">
                  <a:solidFill>
                    <a:schemeClr val="bg1"/>
                  </a:solidFill>
                  <a:latin typeface="HG丸ｺﾞｼｯｸM-PRO" panose="020F0600000000000000" pitchFamily="50" charset="-128"/>
                  <a:ea typeface="HG丸ｺﾞｼｯｸM-PRO" panose="020F0600000000000000" pitchFamily="50" charset="-128"/>
                </a:rPr>
                <a:t>５条</a:t>
              </a:r>
              <a:r>
                <a:rPr lang="en-US" altLang="ja-JP" sz="1400" dirty="0">
                  <a:solidFill>
                    <a:schemeClr val="bg1"/>
                  </a:solidFill>
                  <a:latin typeface="HG丸ｺﾞｼｯｸM-PRO" panose="020F0600000000000000" pitchFamily="50" charset="-128"/>
                  <a:ea typeface="HG丸ｺﾞｼｯｸM-PRO" panose="020F0600000000000000" pitchFamily="50" charset="-128"/>
                </a:rPr>
                <a:t>]</a:t>
              </a:r>
              <a:r>
                <a:rPr lang="ja-JP" altLang="en-US" sz="1400" dirty="0" err="1">
                  <a:ln>
                    <a:solidFill>
                      <a:schemeClr val="bg1">
                        <a:lumMod val="95000"/>
                      </a:schemeClr>
                    </a:solidFill>
                  </a:ln>
                  <a:solidFill>
                    <a:schemeClr val="bg1"/>
                  </a:solidFill>
                  <a:latin typeface="HG丸ｺﾞｼｯｸM-PRO" panose="020F0600000000000000" pitchFamily="50" charset="-128"/>
                  <a:ea typeface="HG丸ｺﾞｼｯｸM-PRO" panose="020F0600000000000000" pitchFamily="50" charset="-128"/>
                </a:rPr>
                <a:t>。</a:t>
              </a:r>
              <a:endParaRPr lang="ja-JP" altLang="en-US" sz="1400" dirty="0">
                <a:ln>
                  <a:solidFill>
                    <a:schemeClr val="bg1">
                      <a:lumMod val="95000"/>
                    </a:schemeClr>
                  </a:solidFill>
                </a:ln>
                <a:solidFill>
                  <a:schemeClr val="bg1"/>
                </a:solidFill>
                <a:latin typeface="HG丸ｺﾞｼｯｸM-PRO" panose="020F0600000000000000" pitchFamily="50" charset="-128"/>
                <a:ea typeface="HG丸ｺﾞｼｯｸM-PRO" panose="020F0600000000000000" pitchFamily="50" charset="-128"/>
              </a:endParaRPr>
            </a:p>
            <a:p>
              <a:pPr marL="1346200" indent="-444500"/>
              <a:endParaRPr lang="ja-JP" altLang="en-US" sz="1100" dirty="0">
                <a:solidFill>
                  <a:schemeClr val="tx1"/>
                </a:solidFill>
                <a:latin typeface="+mn-ea"/>
              </a:endParaRPr>
            </a:p>
          </p:txBody>
        </p:sp>
        <p:sp>
          <p:nvSpPr>
            <p:cNvPr id="15" name="正方形/長方形 14"/>
            <p:cNvSpPr/>
            <p:nvPr/>
          </p:nvSpPr>
          <p:spPr>
            <a:xfrm>
              <a:off x="3981519" y="2350800"/>
              <a:ext cx="864096" cy="324000"/>
            </a:xfrm>
            <a:prstGeom prst="rect">
              <a:avLst/>
            </a:prstGeom>
            <a:solidFill>
              <a:schemeClr val="accent6">
                <a:lumMod val="60000"/>
                <a:lumOff val="4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600" b="1" dirty="0">
                  <a:solidFill>
                    <a:schemeClr val="tx1"/>
                  </a:solidFill>
                  <a:latin typeface="+mn-ea"/>
                </a:rPr>
                <a:t>事業者</a:t>
              </a:r>
            </a:p>
          </p:txBody>
        </p:sp>
      </p:grpSp>
      <p:grpSp>
        <p:nvGrpSpPr>
          <p:cNvPr id="27" name="グループ化 26"/>
          <p:cNvGrpSpPr/>
          <p:nvPr/>
        </p:nvGrpSpPr>
        <p:grpSpPr>
          <a:xfrm>
            <a:off x="2797659" y="2828922"/>
            <a:ext cx="6350888" cy="2772000"/>
            <a:chOff x="4118300" y="2915330"/>
            <a:chExt cx="6350888" cy="2772000"/>
          </a:xfrm>
        </p:grpSpPr>
        <p:sp>
          <p:nvSpPr>
            <p:cNvPr id="2" name="正方形/長方形 1"/>
            <p:cNvSpPr/>
            <p:nvPr/>
          </p:nvSpPr>
          <p:spPr>
            <a:xfrm>
              <a:off x="4119482" y="2915330"/>
              <a:ext cx="6349706" cy="2772000"/>
            </a:xfrm>
            <a:prstGeom prst="rect">
              <a:avLst/>
            </a:prstGeom>
            <a:solidFill>
              <a:schemeClr val="accent3">
                <a:lumMod val="60000"/>
                <a:lumOff val="4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728000" tIns="36000" rIns="36000" rtlCol="0" anchor="t" anchorCtr="0"/>
            <a:lstStyle/>
            <a:p>
              <a:pPr marL="180975" indent="-180975"/>
              <a:r>
                <a:rPr lang="en-US" altLang="ja-JP"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木材等の製造、加工、輸入、輸出又は販売（消費者に対する販売を除く。）をする事業、木材を使用して建築物その他の工作物の建築又は建設をする事業その他木材等を利用する事業であって主務省令で定めるものを行う者</a:t>
              </a:r>
              <a:r>
                <a:rPr lang="en-US" altLang="ja-JP"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２条３項</a:t>
              </a:r>
              <a:r>
                <a:rPr lang="en-US" altLang="ja-JP" sz="1400" dirty="0">
                  <a:solidFill>
                    <a:schemeClr val="tx1"/>
                  </a:solidFill>
                  <a:latin typeface="HG丸ｺﾞｼｯｸM-PRO" panose="020F0600000000000000" pitchFamily="50" charset="-128"/>
                  <a:ea typeface="HG丸ｺﾞｼｯｸM-PRO" panose="020F0600000000000000" pitchFamily="50" charset="-128"/>
                </a:rPr>
                <a:t>]</a:t>
              </a:r>
              <a:endParaRPr lang="ja-JP" altLang="en-US" sz="1100" dirty="0">
                <a:solidFill>
                  <a:schemeClr val="tx1"/>
                </a:solidFill>
                <a:latin typeface="+mn-ea"/>
              </a:endParaRPr>
            </a:p>
          </p:txBody>
        </p:sp>
        <p:sp>
          <p:nvSpPr>
            <p:cNvPr id="18" name="正方形/長方形 17"/>
            <p:cNvSpPr/>
            <p:nvPr/>
          </p:nvSpPr>
          <p:spPr>
            <a:xfrm>
              <a:off x="4118300" y="2915333"/>
              <a:ext cx="1692000" cy="324000"/>
            </a:xfrm>
            <a:prstGeom prst="rect">
              <a:avLst/>
            </a:prstGeom>
            <a:solidFill>
              <a:schemeClr val="accent6">
                <a:lumMod val="75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nchorCtr="0"/>
            <a:lstStyle/>
            <a:p>
              <a:pPr algn="ctr"/>
              <a:r>
                <a:rPr lang="ja-JP" altLang="en-US" sz="1600" b="1" dirty="0">
                  <a:solidFill>
                    <a:schemeClr val="bg1"/>
                  </a:solidFill>
                  <a:latin typeface="+mn-ea"/>
                </a:rPr>
                <a:t>木材関連事業者</a:t>
              </a:r>
            </a:p>
          </p:txBody>
        </p:sp>
      </p:grpSp>
      <p:grpSp>
        <p:nvGrpSpPr>
          <p:cNvPr id="28" name="グループ化 27"/>
          <p:cNvGrpSpPr/>
          <p:nvPr/>
        </p:nvGrpSpPr>
        <p:grpSpPr>
          <a:xfrm>
            <a:off x="2797658" y="3958034"/>
            <a:ext cx="5930677" cy="1509352"/>
            <a:chOff x="4265800" y="4031136"/>
            <a:chExt cx="5930677" cy="1509352"/>
          </a:xfrm>
        </p:grpSpPr>
        <p:sp>
          <p:nvSpPr>
            <p:cNvPr id="3" name="正方形/長方形 2"/>
            <p:cNvSpPr/>
            <p:nvPr/>
          </p:nvSpPr>
          <p:spPr>
            <a:xfrm>
              <a:off x="4265801" y="4052300"/>
              <a:ext cx="5930676" cy="1488188"/>
            </a:xfrm>
            <a:prstGeom prst="rect">
              <a:avLst/>
            </a:prstGeom>
            <a:solidFill>
              <a:schemeClr val="accent3">
                <a:lumMod val="20000"/>
                <a:lumOff val="8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360000" rtlCol="0" anchor="t" anchorCtr="0"/>
            <a:lstStyle/>
            <a:p>
              <a:pPr marL="180975" indent="-180975">
                <a:tabLst>
                  <a:tab pos="180975" algn="l"/>
                </a:tabLst>
                <a:defRPr/>
              </a:pPr>
              <a:r>
                <a:rPr kumimoji="0" lang="ja-JP" altLang="en-US" sz="1400" kern="0" dirty="0">
                  <a:solidFill>
                    <a:prstClr val="black"/>
                  </a:solidFill>
                  <a:latin typeface="HG丸ｺﾞｼｯｸM-PRO" pitchFamily="50" charset="-128"/>
                  <a:ea typeface="HG丸ｺﾞｼｯｸM-PRO" pitchFamily="50" charset="-128"/>
                </a:rPr>
                <a:t>・合法伐採木材等の利用を確保するための措置を適切かつ確実に講ずる</a:t>
              </a:r>
              <a:r>
                <a:rPr kumimoji="0" lang="ja-JP" altLang="en-US" sz="1400" u="sng" kern="0" dirty="0">
                  <a:solidFill>
                    <a:prstClr val="black"/>
                  </a:solidFill>
                  <a:latin typeface="HG丸ｺﾞｼｯｸM-PRO" pitchFamily="50" charset="-128"/>
                  <a:ea typeface="HG丸ｺﾞｼｯｸM-PRO" pitchFamily="50" charset="-128"/>
                </a:rPr>
                <a:t>木材関連事業者</a:t>
              </a:r>
              <a:r>
                <a:rPr kumimoji="0" lang="ja-JP" altLang="en-US" sz="1400" kern="0" dirty="0">
                  <a:solidFill>
                    <a:prstClr val="black"/>
                  </a:solidFill>
                  <a:latin typeface="HG丸ｺﾞｼｯｸM-PRO" pitchFamily="50" charset="-128"/>
                  <a:ea typeface="HG丸ｺﾞｼｯｸM-PRO" pitchFamily="50" charset="-128"/>
                </a:rPr>
                <a:t>は、登録により</a:t>
              </a:r>
              <a:r>
                <a:rPr kumimoji="0" lang="ja-JP" altLang="en-US" sz="1400" b="1" kern="0" dirty="0">
                  <a:solidFill>
                    <a:srgbClr val="FF0000"/>
                  </a:solidFill>
                  <a:latin typeface="HG丸ｺﾞｼｯｸM-PRO" pitchFamily="50" charset="-128"/>
                  <a:ea typeface="HG丸ｺﾞｼｯｸM-PRO" pitchFamily="50" charset="-128"/>
                </a:rPr>
                <a:t>「登録木材関連事業者」</a:t>
              </a:r>
              <a:r>
                <a:rPr kumimoji="0" lang="ja-JP" altLang="en-US" sz="1400" kern="0" dirty="0">
                  <a:solidFill>
                    <a:prstClr val="black"/>
                  </a:solidFill>
                  <a:latin typeface="HG丸ｺﾞｼｯｸM-PRO" pitchFamily="50" charset="-128"/>
                  <a:ea typeface="HG丸ｺﾞｼｯｸM-PRO" pitchFamily="50" charset="-128"/>
                </a:rPr>
                <a:t>という名称を用いることができる</a:t>
              </a:r>
              <a:r>
                <a:rPr kumimoji="0" lang="en-US" altLang="ja-JP" sz="1400" kern="0" dirty="0">
                  <a:solidFill>
                    <a:prstClr val="black"/>
                  </a:solidFill>
                  <a:latin typeface="HG丸ｺﾞｼｯｸM-PRO" pitchFamily="50" charset="-128"/>
                  <a:ea typeface="HG丸ｺﾞｼｯｸM-PRO" pitchFamily="50" charset="-128"/>
                </a:rPr>
                <a:t>[</a:t>
              </a:r>
              <a:r>
                <a:rPr kumimoji="0" lang="ja-JP" altLang="en-US" sz="1400" kern="0" dirty="0">
                  <a:solidFill>
                    <a:prstClr val="black"/>
                  </a:solidFill>
                  <a:latin typeface="HG丸ｺﾞｼｯｸM-PRO" pitchFamily="50" charset="-128"/>
                  <a:ea typeface="HG丸ｺﾞｼｯｸM-PRO" pitchFamily="50" charset="-128"/>
                </a:rPr>
                <a:t>８条、</a:t>
              </a:r>
              <a:r>
                <a:rPr kumimoji="0" lang="en-US" altLang="ja-JP" sz="1400" kern="0" dirty="0">
                  <a:solidFill>
                    <a:prstClr val="black"/>
                  </a:solidFill>
                  <a:latin typeface="HG丸ｺﾞｼｯｸM-PRO" pitchFamily="50" charset="-128"/>
                  <a:ea typeface="HG丸ｺﾞｼｯｸM-PRO" pitchFamily="50" charset="-128"/>
                </a:rPr>
                <a:t>13</a:t>
              </a:r>
              <a:r>
                <a:rPr kumimoji="0" lang="ja-JP" altLang="en-US" sz="1400" kern="0" dirty="0">
                  <a:solidFill>
                    <a:prstClr val="black"/>
                  </a:solidFill>
                  <a:latin typeface="HG丸ｺﾞｼｯｸM-PRO" pitchFamily="50" charset="-128"/>
                  <a:ea typeface="HG丸ｺﾞｼｯｸM-PRO" pitchFamily="50" charset="-128"/>
                </a:rPr>
                <a:t>条１項</a:t>
              </a:r>
              <a:r>
                <a:rPr kumimoji="0" lang="en-US" altLang="ja-JP" sz="1400" kern="0" dirty="0">
                  <a:solidFill>
                    <a:prstClr val="black"/>
                  </a:solidFill>
                  <a:latin typeface="HG丸ｺﾞｼｯｸM-PRO" pitchFamily="50" charset="-128"/>
                  <a:ea typeface="HG丸ｺﾞｼｯｸM-PRO" pitchFamily="50" charset="-128"/>
                </a:rPr>
                <a:t>]</a:t>
              </a:r>
              <a:r>
                <a:rPr kumimoji="0" lang="ja-JP" altLang="en-US" sz="1400" kern="0" dirty="0" err="1">
                  <a:solidFill>
                    <a:prstClr val="black"/>
                  </a:solidFill>
                  <a:latin typeface="HG丸ｺﾞｼｯｸM-PRO" pitchFamily="50" charset="-128"/>
                  <a:ea typeface="HG丸ｺﾞｼｯｸM-PRO" pitchFamily="50" charset="-128"/>
                </a:rPr>
                <a:t>。</a:t>
              </a:r>
              <a:endParaRPr kumimoji="0" lang="en-US" altLang="ja-JP" sz="1400" kern="0" dirty="0">
                <a:solidFill>
                  <a:prstClr val="black"/>
                </a:solidFill>
                <a:latin typeface="HG丸ｺﾞｼｯｸM-PRO" pitchFamily="50" charset="-128"/>
                <a:ea typeface="HG丸ｺﾞｼｯｸM-PRO" pitchFamily="50" charset="-128"/>
              </a:endParaRPr>
            </a:p>
            <a:p>
              <a:pPr marL="1431925" indent="-180975">
                <a:tabLst>
                  <a:tab pos="1433513" algn="l"/>
                </a:tabLst>
                <a:defRPr/>
              </a:pPr>
              <a:r>
                <a:rPr kumimoji="0" lang="en-US" altLang="ja-JP" sz="1400" kern="0" dirty="0">
                  <a:solidFill>
                    <a:prstClr val="black"/>
                  </a:solidFill>
                  <a:latin typeface="HG丸ｺﾞｼｯｸM-PRO" pitchFamily="50" charset="-128"/>
                  <a:ea typeface="HG丸ｺﾞｼｯｸM-PRO" pitchFamily="50" charset="-128"/>
                </a:rPr>
                <a:t>※</a:t>
              </a:r>
              <a:r>
                <a:rPr kumimoji="0" lang="ja-JP" altLang="en-US" sz="1400" kern="0" dirty="0">
                  <a:solidFill>
                    <a:prstClr val="black"/>
                  </a:solidFill>
                  <a:latin typeface="HG丸ｺﾞｼｯｸM-PRO" pitchFamily="50" charset="-128"/>
                  <a:ea typeface="HG丸ｺﾞｼｯｸM-PRO" pitchFamily="50" charset="-128"/>
                </a:rPr>
                <a:t>登録を受けた者</a:t>
              </a:r>
              <a:r>
                <a:rPr kumimoji="0" lang="ja-JP" altLang="en-US" sz="1400" u="sng" kern="0" dirty="0">
                  <a:solidFill>
                    <a:prstClr val="black"/>
                  </a:solidFill>
                  <a:latin typeface="HG丸ｺﾞｼｯｸM-PRO" pitchFamily="50" charset="-128"/>
                  <a:ea typeface="HG丸ｺﾞｼｯｸM-PRO" pitchFamily="50" charset="-128"/>
                </a:rPr>
                <a:t>以外</a:t>
              </a:r>
              <a:r>
                <a:rPr kumimoji="0" lang="ja-JP" altLang="en-US" sz="1400" kern="0" dirty="0">
                  <a:solidFill>
                    <a:prstClr val="black"/>
                  </a:solidFill>
                  <a:latin typeface="HG丸ｺﾞｼｯｸM-PRO" pitchFamily="50" charset="-128"/>
                  <a:ea typeface="HG丸ｺﾞｼｯｸM-PRO" pitchFamily="50" charset="-128"/>
                </a:rPr>
                <a:t>が当該名称又はこれと紛らわしい名称を用いた場合は</a:t>
              </a:r>
              <a:r>
                <a:rPr kumimoji="0" lang="ja-JP" altLang="en-US" sz="1400" kern="0" dirty="0">
                  <a:solidFill>
                    <a:schemeClr val="tx1"/>
                  </a:solidFill>
                  <a:latin typeface="HG丸ｺﾞｼｯｸM-PRO" pitchFamily="50" charset="-128"/>
                  <a:ea typeface="HG丸ｺﾞｼｯｸM-PRO" pitchFamily="50" charset="-128"/>
                </a:rPr>
                <a:t>罰則</a:t>
              </a:r>
              <a:r>
                <a:rPr kumimoji="0" lang="ja-JP" altLang="en-US" sz="1400" kern="0" dirty="0">
                  <a:solidFill>
                    <a:prstClr val="black"/>
                  </a:solidFill>
                  <a:latin typeface="HG丸ｺﾞｼｯｸM-PRO" pitchFamily="50" charset="-128"/>
                  <a:ea typeface="HG丸ｺﾞｼｯｸM-PRO" pitchFamily="50" charset="-128"/>
                </a:rPr>
                <a:t>あり</a:t>
              </a:r>
              <a:r>
                <a:rPr kumimoji="0" lang="en-US" altLang="ja-JP" sz="1400" kern="0" dirty="0">
                  <a:solidFill>
                    <a:prstClr val="black"/>
                  </a:solidFill>
                  <a:latin typeface="HG丸ｺﾞｼｯｸM-PRO" pitchFamily="50" charset="-128"/>
                  <a:ea typeface="HG丸ｺﾞｼｯｸM-PRO" pitchFamily="50" charset="-128"/>
                </a:rPr>
                <a:t>[13</a:t>
              </a:r>
              <a:r>
                <a:rPr kumimoji="0" lang="ja-JP" altLang="en-US" sz="1400" kern="0" dirty="0">
                  <a:solidFill>
                    <a:prstClr val="black"/>
                  </a:solidFill>
                  <a:latin typeface="HG丸ｺﾞｼｯｸM-PRO" pitchFamily="50" charset="-128"/>
                  <a:ea typeface="HG丸ｺﾞｼｯｸM-PRO" pitchFamily="50" charset="-128"/>
                </a:rPr>
                <a:t>条２項、</a:t>
              </a:r>
              <a:r>
                <a:rPr kumimoji="0" lang="en-US" altLang="ja-JP" sz="1400" kern="0" dirty="0">
                  <a:solidFill>
                    <a:prstClr val="black"/>
                  </a:solidFill>
                  <a:latin typeface="HG丸ｺﾞｼｯｸM-PRO" pitchFamily="50" charset="-128"/>
                  <a:ea typeface="HG丸ｺﾞｼｯｸM-PRO" pitchFamily="50" charset="-128"/>
                </a:rPr>
                <a:t>37</a:t>
              </a:r>
              <a:r>
                <a:rPr kumimoji="0" lang="ja-JP" altLang="en-US" sz="1400" kern="0" dirty="0">
                  <a:solidFill>
                    <a:prstClr val="black"/>
                  </a:solidFill>
                  <a:latin typeface="HG丸ｺﾞｼｯｸM-PRO" pitchFamily="50" charset="-128"/>
                  <a:ea typeface="HG丸ｺﾞｼｯｸM-PRO" pitchFamily="50" charset="-128"/>
                </a:rPr>
                <a:t>条</a:t>
              </a:r>
              <a:r>
                <a:rPr kumimoji="0" lang="en-US" altLang="ja-JP" sz="1400" kern="0" dirty="0" smtClean="0">
                  <a:solidFill>
                    <a:prstClr val="black"/>
                  </a:solidFill>
                  <a:latin typeface="HG丸ｺﾞｼｯｸM-PRO" pitchFamily="50" charset="-128"/>
                  <a:ea typeface="HG丸ｺﾞｼｯｸM-PRO" pitchFamily="50" charset="-128"/>
                </a:rPr>
                <a:t>]</a:t>
              </a:r>
              <a:endParaRPr lang="ja-JP" altLang="en-US" sz="1400" dirty="0">
                <a:solidFill>
                  <a:schemeClr val="tx1"/>
                </a:solidFill>
                <a:latin typeface="+mn-ea"/>
              </a:endParaRPr>
            </a:p>
          </p:txBody>
        </p:sp>
        <p:sp>
          <p:nvSpPr>
            <p:cNvPr id="19" name="正方形/長方形 18"/>
            <p:cNvSpPr/>
            <p:nvPr/>
          </p:nvSpPr>
          <p:spPr>
            <a:xfrm>
              <a:off x="4265800" y="4031136"/>
              <a:ext cx="2052000" cy="324000"/>
            </a:xfrm>
            <a:prstGeom prst="rect">
              <a:avLst/>
            </a:prstGeom>
            <a:solidFill>
              <a:schemeClr val="accent6">
                <a:lumMod val="5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600" b="1" dirty="0">
                  <a:solidFill>
                    <a:schemeClr val="bg1"/>
                  </a:solidFill>
                  <a:latin typeface="+mn-ea"/>
                </a:rPr>
                <a:t>登録木材関連事業者</a:t>
              </a:r>
            </a:p>
          </p:txBody>
        </p:sp>
      </p:grpSp>
      <p:sp>
        <p:nvSpPr>
          <p:cNvPr id="12" name="上矢印 11"/>
          <p:cNvSpPr/>
          <p:nvPr/>
        </p:nvSpPr>
        <p:spPr>
          <a:xfrm>
            <a:off x="5654745" y="5500904"/>
            <a:ext cx="1260000" cy="643823"/>
          </a:xfrm>
          <a:prstGeom prst="upArrow">
            <a:avLst>
              <a:gd name="adj1" fmla="val 50000"/>
              <a:gd name="adj2" fmla="val 60878"/>
            </a:avLst>
          </a:prstGeom>
          <a:solidFill>
            <a:srgbClr val="FFC000"/>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1400" b="1" dirty="0">
                <a:solidFill>
                  <a:schemeClr val="bg2">
                    <a:lumMod val="10000"/>
                  </a:schemeClr>
                </a:solidFill>
                <a:latin typeface="HG丸ｺﾞｼｯｸM-PRO" panose="020F0600000000000000" pitchFamily="50" charset="-128"/>
                <a:ea typeface="HG丸ｺﾞｼｯｸM-PRO" panose="020F0600000000000000" pitchFamily="50" charset="-128"/>
              </a:rPr>
              <a:t>登録</a:t>
            </a:r>
          </a:p>
        </p:txBody>
      </p:sp>
      <p:grpSp>
        <p:nvGrpSpPr>
          <p:cNvPr id="5" name="グループ化 4"/>
          <p:cNvGrpSpPr/>
          <p:nvPr/>
        </p:nvGrpSpPr>
        <p:grpSpPr>
          <a:xfrm>
            <a:off x="254771" y="2628670"/>
            <a:ext cx="1872000" cy="2321999"/>
            <a:chOff x="1649262" y="2735906"/>
            <a:chExt cx="1872000" cy="2321999"/>
          </a:xfrm>
        </p:grpSpPr>
        <p:sp>
          <p:nvSpPr>
            <p:cNvPr id="24" name="正方形/長方形 23"/>
            <p:cNvSpPr/>
            <p:nvPr/>
          </p:nvSpPr>
          <p:spPr>
            <a:xfrm>
              <a:off x="1649262" y="2735906"/>
              <a:ext cx="1872000" cy="2321999"/>
            </a:xfrm>
            <a:prstGeom prst="rect">
              <a:avLst/>
            </a:prstGeom>
            <a:solidFill>
              <a:schemeClr val="accent1">
                <a:lumMod val="40000"/>
                <a:lumOff val="60000"/>
              </a:schemeClr>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0" tIns="36000" rIns="72000" rtlCol="0" anchor="t" anchorCtr="0"/>
            <a:lstStyle/>
            <a:p>
              <a:pPr marL="180975" indent="-180975"/>
              <a:r>
                <a:rPr lang="ja-JP" altLang="en-US" sz="1200" dirty="0">
                  <a:solidFill>
                    <a:schemeClr val="tx1"/>
                  </a:solidFill>
                  <a:latin typeface="HG丸ｺﾞｼｯｸM-PRO" panose="020F0600000000000000" pitchFamily="50" charset="-128"/>
                  <a:ea typeface="HG丸ｺﾞｼｯｸM-PRO" panose="020F0600000000000000" pitchFamily="50" charset="-128"/>
                </a:rPr>
                <a:t>◎流通及び利用の促進に関する基本方針の策定</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３条</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p>
          </p:txBody>
        </p:sp>
        <p:sp>
          <p:nvSpPr>
            <p:cNvPr id="9" name="正方形/長方形 8"/>
            <p:cNvSpPr/>
            <p:nvPr/>
          </p:nvSpPr>
          <p:spPr>
            <a:xfrm rot="5400000">
              <a:off x="654816" y="3734906"/>
              <a:ext cx="2321999" cy="324000"/>
            </a:xfrm>
            <a:prstGeom prst="rect">
              <a:avLst/>
            </a:prstGeom>
            <a:solidFill>
              <a:srgbClr val="00B0F0"/>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ja-JP" altLang="en-US" sz="1600" b="1" dirty="0">
                  <a:solidFill>
                    <a:schemeClr val="tx1"/>
                  </a:solidFill>
                  <a:latin typeface="+mn-ea"/>
                </a:rPr>
                <a:t>主務大臣</a:t>
              </a:r>
            </a:p>
          </p:txBody>
        </p:sp>
      </p:grpSp>
      <p:sp>
        <p:nvSpPr>
          <p:cNvPr id="10" name="右矢印 9"/>
          <p:cNvSpPr/>
          <p:nvPr/>
        </p:nvSpPr>
        <p:spPr>
          <a:xfrm>
            <a:off x="619068" y="3035035"/>
            <a:ext cx="2142848" cy="2124000"/>
          </a:xfrm>
          <a:prstGeom prst="rightArrow">
            <a:avLst>
              <a:gd name="adj1" fmla="val 74767"/>
              <a:gd name="adj2" fmla="val 14808"/>
            </a:avLst>
          </a:prstGeom>
          <a:solidFill>
            <a:srgbClr val="FFFF00"/>
          </a:solidFill>
          <a:ln w="190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180975" indent="-158400"/>
            <a:r>
              <a:rPr lang="ja-JP" altLang="en-US" sz="1200" dirty="0">
                <a:solidFill>
                  <a:schemeClr val="tx1"/>
                </a:solidFill>
                <a:latin typeface="HG丸ｺﾞｼｯｸM-PRO" panose="020F0600000000000000" pitchFamily="50" charset="-128"/>
                <a:ea typeface="HG丸ｺﾞｼｯｸM-PRO" panose="020F0600000000000000" pitchFamily="50" charset="-128"/>
              </a:rPr>
              <a:t>・木材関連事業者の判断の基準となるべき事項を定める</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６条</a:t>
            </a:r>
            <a:r>
              <a:rPr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1200" dirty="0">
              <a:solidFill>
                <a:schemeClr val="tx1"/>
              </a:solidFill>
              <a:latin typeface="HG丸ｺﾞｼｯｸM-PRO" panose="020F0600000000000000" pitchFamily="50" charset="-128"/>
              <a:ea typeface="HG丸ｺﾞｼｯｸM-PRO" panose="020F0600000000000000" pitchFamily="50" charset="-128"/>
            </a:endParaRPr>
          </a:p>
          <a:p>
            <a:pPr marL="180975" indent="-158400"/>
            <a:r>
              <a:rPr lang="ja-JP" altLang="en-US" sz="1200" dirty="0">
                <a:solidFill>
                  <a:schemeClr val="tx1"/>
                </a:solidFill>
                <a:latin typeface="HG丸ｺﾞｼｯｸM-PRO" panose="020F0600000000000000" pitchFamily="50" charset="-128"/>
                <a:ea typeface="HG丸ｺﾞｼｯｸM-PRO" panose="020F0600000000000000" pitchFamily="50" charset="-128"/>
              </a:rPr>
              <a:t>・上記事項を勘案して、指導及び助言を行う</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７条</a:t>
            </a:r>
            <a:r>
              <a:rPr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1200" dirty="0">
              <a:solidFill>
                <a:schemeClr val="tx1"/>
              </a:solidFill>
              <a:latin typeface="HG丸ｺﾞｼｯｸM-PRO" panose="020F0600000000000000" pitchFamily="50" charset="-128"/>
              <a:ea typeface="HG丸ｺﾞｼｯｸM-PRO" panose="020F0600000000000000" pitchFamily="50" charset="-128"/>
            </a:endParaRPr>
          </a:p>
          <a:p>
            <a:pPr marL="180975" indent="-158400"/>
            <a:r>
              <a:rPr lang="ja-JP" altLang="en-US" sz="1200" dirty="0">
                <a:solidFill>
                  <a:schemeClr val="tx1"/>
                </a:solidFill>
                <a:latin typeface="HG丸ｺﾞｼｯｸM-PRO" panose="020F0600000000000000" pitchFamily="50" charset="-128"/>
                <a:ea typeface="HG丸ｺﾞｼｯｸM-PRO" panose="020F0600000000000000" pitchFamily="50" charset="-128"/>
              </a:rPr>
              <a:t>・木材関連事業者に対する報告徴収及び立入検査を行う</a:t>
            </a:r>
            <a:r>
              <a:rPr lang="en-US" altLang="ja-JP" sz="1200" dirty="0">
                <a:solidFill>
                  <a:schemeClr val="tx1"/>
                </a:solidFill>
                <a:latin typeface="HG丸ｺﾞｼｯｸM-PRO" panose="020F0600000000000000" pitchFamily="50" charset="-128"/>
                <a:ea typeface="HG丸ｺﾞｼｯｸM-PRO" panose="020F0600000000000000" pitchFamily="50" charset="-128"/>
              </a:rPr>
              <a:t>[33</a:t>
            </a:r>
            <a:r>
              <a:rPr lang="ja-JP" altLang="en-US" sz="1200" dirty="0">
                <a:solidFill>
                  <a:schemeClr val="tx1"/>
                </a:solidFill>
                <a:latin typeface="HG丸ｺﾞｼｯｸM-PRO" panose="020F0600000000000000" pitchFamily="50" charset="-128"/>
                <a:ea typeface="HG丸ｺﾞｼｯｸM-PRO" panose="020F0600000000000000" pitchFamily="50" charset="-128"/>
              </a:rPr>
              <a:t>条</a:t>
            </a:r>
            <a:r>
              <a:rPr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下矢印 7"/>
          <p:cNvSpPr/>
          <p:nvPr/>
        </p:nvSpPr>
        <p:spPr>
          <a:xfrm>
            <a:off x="3630960" y="5624749"/>
            <a:ext cx="1260000" cy="497617"/>
          </a:xfrm>
          <a:prstGeom prst="downArrow">
            <a:avLst/>
          </a:prstGeom>
          <a:solidFill>
            <a:srgbClr val="FFC000"/>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400" b="1" dirty="0">
                <a:solidFill>
                  <a:schemeClr val="tx1"/>
                </a:solidFill>
                <a:latin typeface="HG丸ｺﾞｼｯｸM-PRO" panose="020F0600000000000000" pitchFamily="50" charset="-128"/>
                <a:ea typeface="HG丸ｺﾞｼｯｸM-PRO" panose="020F0600000000000000" pitchFamily="50" charset="-128"/>
              </a:rPr>
              <a:t>申請</a:t>
            </a:r>
            <a:endParaRPr lang="ja-JP" altLang="en-US" sz="105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1" name="角丸四角形 10"/>
          <p:cNvSpPr/>
          <p:nvPr/>
        </p:nvSpPr>
        <p:spPr>
          <a:xfrm>
            <a:off x="7815760" y="5959083"/>
            <a:ext cx="2852240" cy="6142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林野庁セミナー資料より</a:t>
            </a:r>
            <a:endParaRPr kumimoji="1" lang="ja-JP" altLang="en-US" dirty="0"/>
          </a:p>
        </p:txBody>
      </p:sp>
      <p:sp>
        <p:nvSpPr>
          <p:cNvPr id="29" name="角丸四角形 28"/>
          <p:cNvSpPr/>
          <p:nvPr/>
        </p:nvSpPr>
        <p:spPr>
          <a:xfrm>
            <a:off x="11353804" y="6172150"/>
            <a:ext cx="609481" cy="553944"/>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b="1" dirty="0" smtClean="0"/>
              <a:t>13</a:t>
            </a:r>
            <a:endParaRPr kumimoji="1" lang="ja-JP" altLang="en-US" sz="2400" b="1" dirty="0"/>
          </a:p>
        </p:txBody>
      </p:sp>
      <p:pic>
        <p:nvPicPr>
          <p:cNvPr id="30" name="図 29"/>
          <p:cNvPicPr>
            <a:picLocks noChangeAspect="1"/>
          </p:cNvPicPr>
          <p:nvPr/>
        </p:nvPicPr>
        <p:blipFill>
          <a:blip r:embed="rId3"/>
          <a:stretch>
            <a:fillRect/>
          </a:stretch>
        </p:blipFill>
        <p:spPr>
          <a:xfrm>
            <a:off x="9484141" y="1975913"/>
            <a:ext cx="2464638" cy="3183122"/>
          </a:xfrm>
          <a:prstGeom prst="rect">
            <a:avLst/>
          </a:prstGeom>
        </p:spPr>
      </p:pic>
      <p:pic>
        <p:nvPicPr>
          <p:cNvPr id="31" name="Picture 3" descr="logomark-ew_5_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9313544" y="5103343"/>
            <a:ext cx="2392914" cy="369332"/>
          </a:xfrm>
          <a:prstGeom prst="rect">
            <a:avLst/>
          </a:prstGeom>
          <a:noFill/>
        </p:spPr>
        <p:txBody>
          <a:bodyPr wrap="square" rtlCol="0">
            <a:spAutoFit/>
          </a:bodyPr>
          <a:lstStyle/>
          <a:p>
            <a:r>
              <a:rPr kumimoji="1" lang="ja-JP" altLang="en-US" b="1" dirty="0" smtClean="0"/>
              <a:t>本会の登録証（</a:t>
            </a:r>
            <a:r>
              <a:rPr kumimoji="1" lang="ja-JP" altLang="en-US" b="1" dirty="0"/>
              <a:t>例）</a:t>
            </a:r>
          </a:p>
        </p:txBody>
      </p:sp>
    </p:spTree>
    <p:extLst>
      <p:ext uri="{BB962C8B-B14F-4D97-AF65-F5344CB8AC3E}">
        <p14:creationId xmlns:p14="http://schemas.microsoft.com/office/powerpoint/2010/main" val="867107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1504267" y="6341806"/>
            <a:ext cx="602883" cy="516193"/>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b="1" dirty="0" smtClean="0"/>
              <a:t>14</a:t>
            </a:r>
            <a:endParaRPr kumimoji="1" lang="ja-JP" altLang="en-US" sz="2400" b="1" dirty="0"/>
          </a:p>
        </p:txBody>
      </p:sp>
      <p:sp>
        <p:nvSpPr>
          <p:cNvPr id="10" name="正方形/長方形 9"/>
          <p:cNvSpPr/>
          <p:nvPr/>
        </p:nvSpPr>
        <p:spPr>
          <a:xfrm>
            <a:off x="9880" y="6181526"/>
            <a:ext cx="11168438" cy="60815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b="1" dirty="0" smtClean="0">
                <a:solidFill>
                  <a:schemeClr val="tx1"/>
                </a:solidFill>
              </a:rPr>
              <a:t>《</a:t>
            </a:r>
            <a:r>
              <a:rPr kumimoji="1" lang="ja-JP" altLang="en-US" b="1" dirty="0" smtClean="0">
                <a:solidFill>
                  <a:schemeClr val="tx1"/>
                </a:solidFill>
              </a:rPr>
              <a:t>Ｑ＆Ａより</a:t>
            </a:r>
            <a:r>
              <a:rPr kumimoji="1" lang="en-US" altLang="ja-JP" b="1" dirty="0" smtClean="0">
                <a:solidFill>
                  <a:schemeClr val="tx1"/>
                </a:solidFill>
              </a:rPr>
              <a:t>》 </a:t>
            </a:r>
            <a:r>
              <a:rPr lang="ja-JP" altLang="en-US" b="1" dirty="0" smtClean="0">
                <a:solidFill>
                  <a:schemeClr val="tx1"/>
                </a:solidFill>
              </a:rPr>
              <a:t>なお</a:t>
            </a:r>
            <a:r>
              <a:rPr lang="ja-JP" altLang="en-US" b="1" dirty="0">
                <a:solidFill>
                  <a:schemeClr val="tx1"/>
                </a:solidFill>
              </a:rPr>
              <a:t>、薪、木炭、竹、</a:t>
            </a:r>
            <a:r>
              <a:rPr lang="en-US" altLang="ja-JP" b="1" dirty="0">
                <a:solidFill>
                  <a:schemeClr val="tx1"/>
                </a:solidFill>
              </a:rPr>
              <a:t>OSB</a:t>
            </a:r>
            <a:r>
              <a:rPr lang="ja-JP" altLang="en-US" b="1" dirty="0" err="1">
                <a:solidFill>
                  <a:schemeClr val="tx1"/>
                </a:solidFill>
              </a:rPr>
              <a:t>、</a:t>
            </a:r>
            <a:r>
              <a:rPr lang="ja-JP" altLang="en-US" b="1" dirty="0">
                <a:solidFill>
                  <a:schemeClr val="tx1"/>
                </a:solidFill>
              </a:rPr>
              <a:t>コルク、繊維板、パーティクルボード、輸送用木箱、木製パレットは木材等</a:t>
            </a:r>
            <a:r>
              <a:rPr lang="ja-JP" altLang="en-US" b="1" dirty="0" smtClean="0">
                <a:solidFill>
                  <a:schemeClr val="tx1"/>
                </a:solidFill>
              </a:rPr>
              <a:t>に該当</a:t>
            </a:r>
            <a:r>
              <a:rPr lang="ja-JP" altLang="en-US" b="1" dirty="0">
                <a:solidFill>
                  <a:schemeClr val="tx1"/>
                </a:solidFill>
              </a:rPr>
              <a:t>しません。 また、合板型枠（合板と桟木を組み合わせたもの）は</a:t>
            </a:r>
            <a:r>
              <a:rPr lang="ja-JP" altLang="en-US" b="1" dirty="0" smtClean="0">
                <a:solidFill>
                  <a:schemeClr val="tx1"/>
                </a:solidFill>
              </a:rPr>
              <a:t>、該当しません。</a:t>
            </a:r>
            <a:endParaRPr kumimoji="1" lang="ja-JP" altLang="en-US" b="1" dirty="0">
              <a:solidFill>
                <a:schemeClr val="tx1"/>
              </a:solidFill>
            </a:endParaRPr>
          </a:p>
        </p:txBody>
      </p:sp>
      <p:sp>
        <p:nvSpPr>
          <p:cNvPr id="11" name="角丸四角形 10"/>
          <p:cNvSpPr/>
          <p:nvPr/>
        </p:nvSpPr>
        <p:spPr>
          <a:xfrm>
            <a:off x="192045" y="5579236"/>
            <a:ext cx="11768897" cy="489731"/>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b="1" dirty="0" smtClean="0">
                <a:solidFill>
                  <a:srgbClr val="0070C0"/>
                </a:solidFill>
                <a:latin typeface="HGPｺﾞｼｯｸM" panose="020B0600000000000000" pitchFamily="50" charset="-128"/>
                <a:ea typeface="HGPｺﾞｼｯｸM" panose="020B0600000000000000" pitchFamily="50" charset="-128"/>
              </a:rPr>
              <a:t>主に建築・建設の事業者又はその部門の場合の申請名称例</a:t>
            </a:r>
            <a:r>
              <a:rPr kumimoji="1" lang="ja-JP" altLang="en-US" dirty="0" smtClean="0">
                <a:solidFill>
                  <a:srgbClr val="0070C0"/>
                </a:solidFill>
                <a:latin typeface="HGPｺﾞｼｯｸM" panose="020B0600000000000000" pitchFamily="50" charset="-128"/>
                <a:ea typeface="HGPｺﾞｼｯｸM" panose="020B0600000000000000" pitchFamily="50" charset="-128"/>
              </a:rPr>
              <a:t>：</a:t>
            </a:r>
            <a:r>
              <a:rPr lang="zh-TW" altLang="en-US" b="1" dirty="0" smtClean="0">
                <a:solidFill>
                  <a:srgbClr val="002060"/>
                </a:solidFill>
                <a:latin typeface="HGPｺﾞｼｯｸM" panose="020B0600000000000000" pitchFamily="50" charset="-128"/>
                <a:ea typeface="HGPｺﾞｼｯｸM" panose="020B0600000000000000" pitchFamily="50" charset="-128"/>
              </a:rPr>
              <a:t>構造材</a:t>
            </a:r>
            <a:r>
              <a:rPr lang="zh-TW" altLang="en-US" b="1" dirty="0">
                <a:solidFill>
                  <a:srgbClr val="002060"/>
                </a:solidFill>
                <a:latin typeface="HGPｺﾞｼｯｸM" panose="020B0600000000000000" pitchFamily="50" charset="-128"/>
                <a:ea typeface="HGPｺﾞｼｯｸM" panose="020B0600000000000000" pitchFamily="50" charset="-128"/>
              </a:rPr>
              <a:t>、羽柄材、構造用合板、構造用集成材、梁、</a:t>
            </a:r>
            <a:r>
              <a:rPr lang="zh-TW" altLang="en-US" b="1" dirty="0" smtClean="0">
                <a:solidFill>
                  <a:srgbClr val="002060"/>
                </a:solidFill>
                <a:latin typeface="HGPｺﾞｼｯｸM" panose="020B0600000000000000" pitchFamily="50" charset="-128"/>
                <a:ea typeface="HGPｺﾞｼｯｸM" panose="020B0600000000000000" pitchFamily="50" charset="-128"/>
              </a:rPr>
              <a:t>柱 </a:t>
            </a:r>
            <a:r>
              <a:rPr lang="ja-JP" altLang="en-US" b="1" dirty="0" smtClean="0">
                <a:solidFill>
                  <a:schemeClr val="tx1"/>
                </a:solidFill>
                <a:latin typeface="HGPｺﾞｼｯｸM" panose="020B0600000000000000" pitchFamily="50" charset="-128"/>
                <a:ea typeface="HGPｺﾞｼｯｸM" panose="020B0600000000000000" pitchFamily="50" charset="-128"/>
              </a:rPr>
              <a:t>など</a:t>
            </a:r>
            <a:endParaRPr kumimoji="1" lang="ja-JP" altLang="en-US" b="1" dirty="0">
              <a:solidFill>
                <a:schemeClr val="tx1"/>
              </a:solidFill>
              <a:latin typeface="HGPｺﾞｼｯｸM" panose="020B0600000000000000" pitchFamily="50" charset="-128"/>
              <a:ea typeface="HGPｺﾞｼｯｸM" panose="020B0600000000000000" pitchFamily="50" charset="-128"/>
            </a:endParaRPr>
          </a:p>
        </p:txBody>
      </p:sp>
      <p:sp>
        <p:nvSpPr>
          <p:cNvPr id="4" name="正方形/長方形 3"/>
          <p:cNvSpPr/>
          <p:nvPr/>
        </p:nvSpPr>
        <p:spPr>
          <a:xfrm>
            <a:off x="192045" y="2296579"/>
            <a:ext cx="11768897" cy="3170099"/>
          </a:xfrm>
          <a:prstGeom prst="rect">
            <a:avLst/>
          </a:prstGeom>
          <a:ln w="57150">
            <a:solidFill>
              <a:srgbClr val="92D050"/>
            </a:solidFill>
          </a:ln>
        </p:spPr>
        <p:txBody>
          <a:bodyPr wrap="square">
            <a:spAutoFit/>
          </a:bodyPr>
          <a:lstStyle/>
          <a:p>
            <a:r>
              <a:rPr lang="ja-JP" altLang="en-US" sz="2000" b="1" dirty="0">
                <a:latin typeface="俵俽柧挬"/>
              </a:rPr>
              <a:t>・</a:t>
            </a:r>
            <a:r>
              <a:rPr lang="ja-JP" altLang="en-US" sz="2000" b="1" dirty="0" smtClean="0">
                <a:latin typeface="俵俽柧挬"/>
              </a:rPr>
              <a:t>家具</a:t>
            </a:r>
            <a:r>
              <a:rPr lang="ja-JP" altLang="en-US" sz="2000" b="1" dirty="0">
                <a:latin typeface="俵俽柧挬"/>
              </a:rPr>
              <a:t>、紙等の物品</a:t>
            </a:r>
            <a:r>
              <a:rPr lang="ja-JP" altLang="en-US" sz="2000" b="1" dirty="0" smtClean="0">
                <a:latin typeface="俵俽柧挬"/>
              </a:rPr>
              <a:t>）</a:t>
            </a:r>
            <a:r>
              <a:rPr lang="en-US" altLang="ja-JP" sz="2000" b="1" dirty="0" smtClean="0">
                <a:latin typeface="俵俽柧挬"/>
              </a:rPr>
              <a:t>[ </a:t>
            </a:r>
            <a:r>
              <a:rPr lang="ja-JP" altLang="en-US" sz="2000" b="1" dirty="0" smtClean="0">
                <a:latin typeface="俵俽柧挬"/>
              </a:rPr>
              <a:t>施行規則第２条より </a:t>
            </a:r>
            <a:r>
              <a:rPr lang="en-US" altLang="ja-JP" sz="2000" b="1" dirty="0" smtClean="0">
                <a:latin typeface="俵俽柧挬"/>
              </a:rPr>
              <a:t>]</a:t>
            </a:r>
            <a:endParaRPr lang="ja-JP" altLang="en-US" sz="2000" b="1" dirty="0">
              <a:latin typeface="俵俽柧挬"/>
            </a:endParaRPr>
          </a:p>
          <a:p>
            <a:r>
              <a:rPr lang="ja-JP" altLang="en-US" b="1" dirty="0" smtClean="0">
                <a:latin typeface="俵俽柧挬"/>
              </a:rPr>
              <a:t>　①  </a:t>
            </a:r>
            <a:r>
              <a:rPr lang="ja-JP" altLang="en-US" b="1" dirty="0" smtClean="0">
                <a:solidFill>
                  <a:srgbClr val="C00000"/>
                </a:solidFill>
                <a:latin typeface="俵俽柧挬"/>
              </a:rPr>
              <a:t>椅子</a:t>
            </a:r>
            <a:r>
              <a:rPr lang="ja-JP" altLang="en-US" b="1" dirty="0">
                <a:solidFill>
                  <a:srgbClr val="C00000"/>
                </a:solidFill>
                <a:latin typeface="俵俽柧挬"/>
              </a:rPr>
              <a:t>、机、棚、収納用じゅう器、ローパーティション、コートハンガー、傘立て、掲示板、黒板</a:t>
            </a:r>
            <a:r>
              <a:rPr lang="ja-JP" altLang="en-US" b="1" dirty="0" smtClean="0">
                <a:solidFill>
                  <a:srgbClr val="C00000"/>
                </a:solidFill>
                <a:latin typeface="俵俽柧挬"/>
              </a:rPr>
              <a:t>、</a:t>
            </a:r>
            <a:endParaRPr lang="en-US" altLang="ja-JP" b="1" dirty="0" smtClean="0">
              <a:solidFill>
                <a:srgbClr val="C00000"/>
              </a:solidFill>
              <a:latin typeface="俵俽柧挬"/>
            </a:endParaRPr>
          </a:p>
          <a:p>
            <a:r>
              <a:rPr lang="ja-JP" altLang="en-US" b="1" dirty="0">
                <a:solidFill>
                  <a:srgbClr val="C00000"/>
                </a:solidFill>
                <a:latin typeface="俵俽柧挬"/>
              </a:rPr>
              <a:t>　</a:t>
            </a:r>
            <a:r>
              <a:rPr lang="ja-JP" altLang="en-US" b="1" dirty="0" smtClean="0">
                <a:solidFill>
                  <a:srgbClr val="C00000"/>
                </a:solidFill>
                <a:latin typeface="俵俽柧挬"/>
              </a:rPr>
              <a:t>     ホワイトボード</a:t>
            </a:r>
            <a:r>
              <a:rPr lang="ja-JP" altLang="en-US" b="1" dirty="0">
                <a:latin typeface="俵俽柧挬"/>
              </a:rPr>
              <a:t>及び</a:t>
            </a:r>
            <a:r>
              <a:rPr lang="ja-JP" altLang="en-US" b="1" dirty="0">
                <a:solidFill>
                  <a:srgbClr val="C00000"/>
                </a:solidFill>
                <a:latin typeface="俵俽柧挬"/>
              </a:rPr>
              <a:t>ベッドフレーム</a:t>
            </a:r>
            <a:r>
              <a:rPr lang="ja-JP" altLang="en-US" b="1" dirty="0">
                <a:latin typeface="俵俽柧挬"/>
              </a:rPr>
              <a:t>のうち、部材に主として木材を使用したもの</a:t>
            </a:r>
          </a:p>
          <a:p>
            <a:r>
              <a:rPr lang="ja-JP" altLang="en-US" b="1" dirty="0" smtClean="0">
                <a:latin typeface="俵俽柧挬"/>
              </a:rPr>
              <a:t>   ②  </a:t>
            </a:r>
            <a:r>
              <a:rPr lang="ja-JP" altLang="en-US" b="1" dirty="0" smtClean="0">
                <a:solidFill>
                  <a:srgbClr val="C00000"/>
                </a:solidFill>
                <a:latin typeface="俵俽柧挬"/>
              </a:rPr>
              <a:t>木材</a:t>
            </a:r>
            <a:r>
              <a:rPr lang="ja-JP" altLang="en-US" b="1" dirty="0">
                <a:solidFill>
                  <a:srgbClr val="C00000"/>
                </a:solidFill>
                <a:latin typeface="俵俽柧挬"/>
              </a:rPr>
              <a:t>パルプ</a:t>
            </a:r>
          </a:p>
          <a:p>
            <a:r>
              <a:rPr lang="ja-JP" altLang="en-US" b="1" dirty="0" smtClean="0">
                <a:latin typeface="俵俽柧挬"/>
              </a:rPr>
              <a:t>   ③  </a:t>
            </a:r>
            <a:r>
              <a:rPr lang="ja-JP" altLang="en-US" b="1" dirty="0" smtClean="0">
                <a:solidFill>
                  <a:srgbClr val="C00000"/>
                </a:solidFill>
                <a:latin typeface="俵俽柧挬"/>
              </a:rPr>
              <a:t>コピー</a:t>
            </a:r>
            <a:r>
              <a:rPr lang="ja-JP" altLang="en-US" b="1" dirty="0">
                <a:solidFill>
                  <a:srgbClr val="C00000"/>
                </a:solidFill>
                <a:latin typeface="俵俽柧挬"/>
              </a:rPr>
              <a:t>用紙、フォーム用紙、インクジェットカラープリンター用塗工紙、塗工されていない印刷</a:t>
            </a:r>
            <a:r>
              <a:rPr lang="ja-JP" altLang="en-US" b="1" dirty="0" smtClean="0">
                <a:solidFill>
                  <a:srgbClr val="C00000"/>
                </a:solidFill>
                <a:latin typeface="俵俽柧挬"/>
              </a:rPr>
              <a:t>用紙、</a:t>
            </a:r>
            <a:endParaRPr lang="en-US" altLang="ja-JP" b="1" dirty="0" smtClean="0">
              <a:solidFill>
                <a:srgbClr val="C00000"/>
              </a:solidFill>
              <a:latin typeface="俵俽柧挬"/>
            </a:endParaRPr>
          </a:p>
          <a:p>
            <a:r>
              <a:rPr lang="en-US" altLang="ja-JP" b="1" dirty="0">
                <a:solidFill>
                  <a:srgbClr val="C00000"/>
                </a:solidFill>
                <a:latin typeface="俵俽柧挬"/>
              </a:rPr>
              <a:t> </a:t>
            </a:r>
            <a:r>
              <a:rPr lang="en-US" altLang="ja-JP" b="1" dirty="0" smtClean="0">
                <a:solidFill>
                  <a:srgbClr val="C00000"/>
                </a:solidFill>
                <a:latin typeface="俵俽柧挬"/>
              </a:rPr>
              <a:t>       </a:t>
            </a:r>
            <a:r>
              <a:rPr lang="ja-JP" altLang="en-US" b="1" dirty="0" smtClean="0">
                <a:solidFill>
                  <a:srgbClr val="C00000"/>
                </a:solidFill>
                <a:latin typeface="俵俽柧挬"/>
              </a:rPr>
              <a:t>塗工されている印刷用紙、ティッシュペーパー</a:t>
            </a:r>
            <a:r>
              <a:rPr lang="ja-JP" altLang="en-US" b="1" dirty="0" smtClean="0">
                <a:latin typeface="俵俽柧挬"/>
              </a:rPr>
              <a:t>及び</a:t>
            </a:r>
            <a:r>
              <a:rPr lang="ja-JP" altLang="en-US" b="1" dirty="0" smtClean="0">
                <a:solidFill>
                  <a:srgbClr val="C00000"/>
                </a:solidFill>
                <a:latin typeface="俵俽柧挬"/>
              </a:rPr>
              <a:t>トイレットペーパー</a:t>
            </a:r>
            <a:r>
              <a:rPr lang="ja-JP" altLang="en-US" b="1" dirty="0" smtClean="0">
                <a:latin typeface="俵俽柧挬"/>
              </a:rPr>
              <a:t>のうち、木材パルプを使用し</a:t>
            </a:r>
          </a:p>
          <a:p>
            <a:r>
              <a:rPr lang="ja-JP" altLang="en-US" b="1" dirty="0" smtClean="0">
                <a:latin typeface="俵俽柧挬"/>
              </a:rPr>
              <a:t>        た</a:t>
            </a:r>
            <a:r>
              <a:rPr lang="ja-JP" altLang="en-US" b="1" dirty="0">
                <a:latin typeface="俵俽柧挬"/>
              </a:rPr>
              <a:t>もの</a:t>
            </a:r>
          </a:p>
          <a:p>
            <a:r>
              <a:rPr lang="ja-JP" altLang="en-US" b="1" dirty="0" smtClean="0">
                <a:latin typeface="俵俽柧挬"/>
              </a:rPr>
              <a:t>   ④  </a:t>
            </a:r>
            <a:r>
              <a:rPr lang="ja-JP" altLang="en-US" b="1" dirty="0" smtClean="0">
                <a:solidFill>
                  <a:srgbClr val="C00000"/>
                </a:solidFill>
                <a:latin typeface="俵俽柧挬"/>
              </a:rPr>
              <a:t>フローリング</a:t>
            </a:r>
            <a:r>
              <a:rPr lang="ja-JP" altLang="en-US" b="1" dirty="0">
                <a:latin typeface="俵俽柧挬"/>
              </a:rPr>
              <a:t>のうち、基材に木材を使用したもの</a:t>
            </a:r>
          </a:p>
          <a:p>
            <a:r>
              <a:rPr lang="ja-JP" altLang="en-US" b="1" dirty="0" smtClean="0">
                <a:latin typeface="俵俽柧挬"/>
              </a:rPr>
              <a:t>   ⑤  </a:t>
            </a:r>
            <a:r>
              <a:rPr lang="ja-JP" altLang="en-US" b="1" dirty="0" smtClean="0">
                <a:solidFill>
                  <a:srgbClr val="C00000"/>
                </a:solidFill>
                <a:latin typeface="俵俽柧挬"/>
              </a:rPr>
              <a:t>木質</a:t>
            </a:r>
            <a:r>
              <a:rPr lang="ja-JP" altLang="en-US" b="1" dirty="0">
                <a:solidFill>
                  <a:srgbClr val="C00000"/>
                </a:solidFill>
                <a:latin typeface="俵俽柧挬"/>
              </a:rPr>
              <a:t>系</a:t>
            </a:r>
            <a:r>
              <a:rPr lang="ja-JP" altLang="en-US" b="1" dirty="0" smtClean="0">
                <a:solidFill>
                  <a:srgbClr val="C00000"/>
                </a:solidFill>
                <a:latin typeface="俵俽柧挬"/>
              </a:rPr>
              <a:t>セメント板</a:t>
            </a:r>
            <a:endParaRPr lang="en-US" altLang="ja-JP" b="1" dirty="0" smtClean="0">
              <a:solidFill>
                <a:srgbClr val="C00000"/>
              </a:solidFill>
              <a:latin typeface="俵俽柧挬"/>
            </a:endParaRPr>
          </a:p>
          <a:p>
            <a:r>
              <a:rPr lang="ja-JP" altLang="en-US" b="1" dirty="0" smtClean="0"/>
              <a:t>   ⑥  </a:t>
            </a:r>
            <a:r>
              <a:rPr lang="ja-JP" altLang="en-US" b="1" dirty="0" smtClean="0">
                <a:solidFill>
                  <a:srgbClr val="C00000"/>
                </a:solidFill>
              </a:rPr>
              <a:t>サイディングボード</a:t>
            </a:r>
            <a:r>
              <a:rPr lang="ja-JP" altLang="en-US" b="1" dirty="0"/>
              <a:t>のうち、木材を使用した</a:t>
            </a:r>
            <a:r>
              <a:rPr lang="ja-JP" altLang="en-US" b="1" dirty="0" smtClean="0"/>
              <a:t>もの</a:t>
            </a:r>
            <a:endParaRPr lang="en-US" altLang="ja-JP" b="1" dirty="0" smtClean="0"/>
          </a:p>
          <a:p>
            <a:r>
              <a:rPr lang="ja-JP" altLang="en-US" b="1" dirty="0"/>
              <a:t>　</a:t>
            </a:r>
            <a:r>
              <a:rPr lang="ja-JP" altLang="en-US" b="1" dirty="0" smtClean="0"/>
              <a:t>⑦  物品の</a:t>
            </a:r>
            <a:r>
              <a:rPr lang="ja-JP" altLang="en-US" b="1" dirty="0" smtClean="0">
                <a:solidFill>
                  <a:srgbClr val="C00000"/>
                </a:solidFill>
              </a:rPr>
              <a:t>中間製品</a:t>
            </a:r>
            <a:r>
              <a:rPr lang="ja-JP" altLang="en-US" b="1" dirty="0" smtClean="0"/>
              <a:t>（木材</a:t>
            </a:r>
            <a:r>
              <a:rPr lang="ja-JP" altLang="en-US" b="1" dirty="0"/>
              <a:t>又は木材パルプを使用した</a:t>
            </a:r>
            <a:r>
              <a:rPr lang="ja-JP" altLang="en-US" b="1" dirty="0" smtClean="0"/>
              <a:t>もの）</a:t>
            </a:r>
            <a:endParaRPr lang="ja-JP" altLang="en-US" b="1" dirty="0"/>
          </a:p>
        </p:txBody>
      </p:sp>
      <p:sp>
        <p:nvSpPr>
          <p:cNvPr id="5" name="正方形/長方形 4"/>
          <p:cNvSpPr/>
          <p:nvPr/>
        </p:nvSpPr>
        <p:spPr>
          <a:xfrm>
            <a:off x="192045" y="173186"/>
            <a:ext cx="8382000" cy="1938992"/>
          </a:xfrm>
          <a:prstGeom prst="rect">
            <a:avLst/>
          </a:prstGeom>
          <a:ln w="57150">
            <a:solidFill>
              <a:srgbClr val="92D050"/>
            </a:solidFill>
          </a:ln>
        </p:spPr>
        <p:txBody>
          <a:bodyPr wrap="square">
            <a:spAutoFit/>
          </a:bodyPr>
          <a:lstStyle/>
          <a:p>
            <a:r>
              <a:rPr lang="ja-JP" altLang="en-US" sz="2000" b="1" dirty="0" smtClean="0">
                <a:latin typeface="ＭＳ明朝"/>
              </a:rPr>
              <a:t>・木材</a:t>
            </a:r>
            <a:r>
              <a:rPr lang="ja-JP" altLang="en-US" sz="2000" b="1" dirty="0">
                <a:latin typeface="ＭＳ明朝"/>
              </a:rPr>
              <a:t>には、次に掲げるものが</a:t>
            </a:r>
            <a:r>
              <a:rPr lang="ja-JP" altLang="en-US" sz="2000" b="1" dirty="0" smtClean="0">
                <a:latin typeface="ＭＳ明朝"/>
              </a:rPr>
              <a:t>該当します。（</a:t>
            </a:r>
            <a:r>
              <a:rPr lang="ja-JP" altLang="en-US" sz="2000" b="1" u="sng" dirty="0" smtClean="0">
                <a:latin typeface="ＭＳ明朝"/>
              </a:rPr>
              <a:t>基本方針より</a:t>
            </a:r>
            <a:r>
              <a:rPr lang="ja-JP" altLang="en-US" sz="2000" b="1" dirty="0" smtClean="0">
                <a:latin typeface="ＭＳ明朝"/>
              </a:rPr>
              <a:t>）</a:t>
            </a:r>
            <a:endParaRPr lang="ja-JP" altLang="en-US" sz="2000" b="1" dirty="0">
              <a:latin typeface="ＭＳ明朝"/>
            </a:endParaRPr>
          </a:p>
          <a:p>
            <a:r>
              <a:rPr lang="ja-JP" altLang="en-US" b="1" dirty="0" smtClean="0">
                <a:latin typeface="ＭＳ明朝"/>
              </a:rPr>
              <a:t>　</a:t>
            </a:r>
            <a:r>
              <a:rPr lang="en-US" altLang="ja-JP" sz="2000" b="1" dirty="0" smtClean="0">
                <a:solidFill>
                  <a:srgbClr val="C00000"/>
                </a:solidFill>
                <a:latin typeface="ＭＳ明朝"/>
              </a:rPr>
              <a:t>(1) </a:t>
            </a:r>
            <a:r>
              <a:rPr lang="ja-JP" altLang="en-US" sz="2000" b="1" dirty="0" smtClean="0">
                <a:solidFill>
                  <a:srgbClr val="C00000"/>
                </a:solidFill>
                <a:latin typeface="ＭＳ明朝"/>
              </a:rPr>
              <a:t>丸太</a:t>
            </a:r>
            <a:endParaRPr lang="en-US" altLang="ja-JP" sz="2000" b="1" dirty="0" smtClean="0">
              <a:solidFill>
                <a:srgbClr val="C00000"/>
              </a:solidFill>
              <a:latin typeface="ＭＳ明朝"/>
            </a:endParaRPr>
          </a:p>
          <a:p>
            <a:r>
              <a:rPr lang="ja-JP" altLang="en-US" sz="2000" b="1" dirty="0" smtClean="0">
                <a:solidFill>
                  <a:srgbClr val="C00000"/>
                </a:solidFill>
                <a:latin typeface="ＭＳ明朝"/>
              </a:rPr>
              <a:t>　</a:t>
            </a:r>
            <a:r>
              <a:rPr lang="en-US" altLang="ja-JP" sz="2000" b="1" dirty="0" smtClean="0">
                <a:solidFill>
                  <a:srgbClr val="C00000"/>
                </a:solidFill>
                <a:latin typeface="ＭＳ明朝"/>
              </a:rPr>
              <a:t>(2) </a:t>
            </a:r>
            <a:r>
              <a:rPr lang="ja-JP" altLang="en-US" sz="2000" b="1" dirty="0" smtClean="0">
                <a:solidFill>
                  <a:srgbClr val="C00000"/>
                </a:solidFill>
                <a:latin typeface="ＭＳ明朝"/>
              </a:rPr>
              <a:t>ひき板</a:t>
            </a:r>
            <a:r>
              <a:rPr lang="ja-JP" altLang="en-US" sz="2000" b="1" dirty="0">
                <a:latin typeface="ＭＳ明朝"/>
              </a:rPr>
              <a:t>及び</a:t>
            </a:r>
            <a:r>
              <a:rPr lang="ja-JP" altLang="en-US" sz="2000" b="1" dirty="0" smtClean="0">
                <a:solidFill>
                  <a:srgbClr val="C00000"/>
                </a:solidFill>
                <a:latin typeface="ＭＳ明朝"/>
              </a:rPr>
              <a:t>角材</a:t>
            </a:r>
            <a:endParaRPr lang="en-US" altLang="ja-JP" sz="2000" b="1" dirty="0">
              <a:solidFill>
                <a:srgbClr val="C00000"/>
              </a:solidFill>
              <a:latin typeface="굃굍뼻뮝"/>
            </a:endParaRPr>
          </a:p>
          <a:p>
            <a:r>
              <a:rPr lang="ja-JP" altLang="en-US" sz="2000" b="1" dirty="0" smtClean="0">
                <a:solidFill>
                  <a:srgbClr val="C00000"/>
                </a:solidFill>
                <a:latin typeface="ＭＳ明朝"/>
              </a:rPr>
              <a:t>　</a:t>
            </a:r>
            <a:r>
              <a:rPr lang="en-US" altLang="ja-JP" sz="2000" b="1" dirty="0" smtClean="0">
                <a:solidFill>
                  <a:srgbClr val="C00000"/>
                </a:solidFill>
                <a:latin typeface="ＭＳ明朝"/>
              </a:rPr>
              <a:t>(3) </a:t>
            </a:r>
            <a:r>
              <a:rPr lang="ja-JP" altLang="en-US" sz="2000" b="1" dirty="0" smtClean="0">
                <a:solidFill>
                  <a:srgbClr val="C00000"/>
                </a:solidFill>
                <a:latin typeface="ＭＳ明朝"/>
              </a:rPr>
              <a:t>単板</a:t>
            </a:r>
            <a:r>
              <a:rPr lang="ja-JP" altLang="en-US" sz="2000" b="1" dirty="0">
                <a:latin typeface="ＭＳ明朝"/>
              </a:rPr>
              <a:t>及び</a:t>
            </a:r>
            <a:r>
              <a:rPr lang="ja-JP" altLang="en-US" sz="2000" b="1" dirty="0" smtClean="0">
                <a:solidFill>
                  <a:srgbClr val="C00000"/>
                </a:solidFill>
                <a:latin typeface="ＭＳ明朝"/>
              </a:rPr>
              <a:t>突き板</a:t>
            </a:r>
            <a:endParaRPr lang="en-US" altLang="ja-JP" sz="2000" b="1" dirty="0">
              <a:solidFill>
                <a:srgbClr val="C00000"/>
              </a:solidFill>
              <a:latin typeface="굃굍뼻뮝"/>
            </a:endParaRPr>
          </a:p>
          <a:p>
            <a:r>
              <a:rPr lang="ja-JP" altLang="en-US" sz="2000" b="1" dirty="0" smtClean="0">
                <a:solidFill>
                  <a:srgbClr val="C00000"/>
                </a:solidFill>
                <a:latin typeface="ＭＳ明朝"/>
              </a:rPr>
              <a:t>   </a:t>
            </a:r>
            <a:r>
              <a:rPr lang="en-US" altLang="ja-JP" sz="2000" b="1" dirty="0" smtClean="0">
                <a:solidFill>
                  <a:srgbClr val="C00000"/>
                </a:solidFill>
                <a:latin typeface="ＭＳ明朝"/>
              </a:rPr>
              <a:t>(4) </a:t>
            </a:r>
            <a:r>
              <a:rPr lang="ja-JP" altLang="en-US" sz="2000" b="1" dirty="0" smtClean="0">
                <a:solidFill>
                  <a:srgbClr val="C00000"/>
                </a:solidFill>
                <a:latin typeface="ＭＳ明朝"/>
              </a:rPr>
              <a:t>合板</a:t>
            </a:r>
            <a:r>
              <a:rPr lang="ja-JP" altLang="en-US" sz="2000" b="1" dirty="0">
                <a:solidFill>
                  <a:srgbClr val="C00000"/>
                </a:solidFill>
                <a:latin typeface="ＭＳ明朝"/>
              </a:rPr>
              <a:t>、単板積層材</a:t>
            </a:r>
            <a:r>
              <a:rPr lang="ja-JP" altLang="en-US" sz="2000" b="1" dirty="0">
                <a:latin typeface="ＭＳ明朝"/>
              </a:rPr>
              <a:t>及び</a:t>
            </a:r>
            <a:r>
              <a:rPr lang="ja-JP" altLang="en-US" sz="2000" b="1" dirty="0" smtClean="0">
                <a:solidFill>
                  <a:srgbClr val="C00000"/>
                </a:solidFill>
                <a:latin typeface="ＭＳ明朝"/>
              </a:rPr>
              <a:t>集成材</a:t>
            </a:r>
            <a:endParaRPr lang="en-US" altLang="ja-JP" sz="2000" b="1" dirty="0">
              <a:solidFill>
                <a:srgbClr val="C00000"/>
              </a:solidFill>
              <a:latin typeface="굃굍뼻뮝"/>
            </a:endParaRPr>
          </a:p>
          <a:p>
            <a:r>
              <a:rPr lang="ja-JP" altLang="en-US" sz="2000" b="1" dirty="0" smtClean="0">
                <a:solidFill>
                  <a:srgbClr val="C00000"/>
                </a:solidFill>
                <a:latin typeface="ＭＳ明朝"/>
              </a:rPr>
              <a:t>   </a:t>
            </a:r>
            <a:r>
              <a:rPr lang="en-US" altLang="ja-JP" sz="2000" b="1" dirty="0" smtClean="0">
                <a:solidFill>
                  <a:srgbClr val="C00000"/>
                </a:solidFill>
                <a:latin typeface="ＭＳ明朝"/>
              </a:rPr>
              <a:t>(5) </a:t>
            </a:r>
            <a:r>
              <a:rPr lang="ja-JP" altLang="en-US" sz="2000" b="1" dirty="0" smtClean="0">
                <a:solidFill>
                  <a:srgbClr val="C00000"/>
                </a:solidFill>
                <a:latin typeface="ＭＳ明朝"/>
              </a:rPr>
              <a:t>木質</a:t>
            </a:r>
            <a:r>
              <a:rPr lang="ja-JP" altLang="en-US" sz="2000" b="1" dirty="0">
                <a:solidFill>
                  <a:srgbClr val="C00000"/>
                </a:solidFill>
                <a:latin typeface="ＭＳ明朝"/>
              </a:rPr>
              <a:t>ペレット、チップ</a:t>
            </a:r>
            <a:r>
              <a:rPr lang="ja-JP" altLang="en-US" sz="2000" b="1" dirty="0">
                <a:latin typeface="ＭＳ明朝"/>
              </a:rPr>
              <a:t>及び</a:t>
            </a:r>
            <a:r>
              <a:rPr lang="ja-JP" altLang="en-US" sz="2000" b="1" dirty="0">
                <a:solidFill>
                  <a:srgbClr val="C00000"/>
                </a:solidFill>
                <a:latin typeface="ＭＳ明朝"/>
              </a:rPr>
              <a:t>小片</a:t>
            </a:r>
            <a:endParaRPr lang="ja-JP" altLang="en-US" sz="2000" b="1" dirty="0">
              <a:solidFill>
                <a:srgbClr val="C00000"/>
              </a:solidFill>
            </a:endParaRPr>
          </a:p>
        </p:txBody>
      </p:sp>
      <p:pic>
        <p:nvPicPr>
          <p:cNvPr id="8" name="Picture 3" descr="logomark-ew_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7211338" y="841514"/>
            <a:ext cx="4410916" cy="1543503"/>
          </a:xfrm>
          <a:prstGeom prst="roundRect">
            <a:avLst/>
          </a:prstGeom>
          <a:solidFill>
            <a:schemeClr val="accent1">
              <a:lumMod val="20000"/>
              <a:lumOff val="8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b="1"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4000" b="1" dirty="0">
                <a:solidFill>
                  <a:schemeClr val="tx1"/>
                </a:solidFill>
                <a:latin typeface="HG丸ｺﾞｼｯｸM-PRO" panose="020F0600000000000000" pitchFamily="50" charset="-128"/>
                <a:ea typeface="HG丸ｺﾞｼｯｸM-PRO" panose="020F0600000000000000" pitchFamily="50" charset="-128"/>
              </a:rPr>
              <a:t>木材等の種類</a:t>
            </a:r>
            <a:r>
              <a:rPr lang="en-US" altLang="ja-JP" sz="4000" b="1" dirty="0" smtClean="0">
                <a:solidFill>
                  <a:schemeClr val="tx1"/>
                </a:solidFill>
                <a:latin typeface="HG丸ｺﾞｼｯｸM-PRO" panose="020F0600000000000000" pitchFamily="50" charset="-128"/>
                <a:ea typeface="HG丸ｺﾞｼｯｸM-PRO" panose="020F0600000000000000" pitchFamily="50" charset="-128"/>
              </a:rPr>
              <a:t>】</a:t>
            </a:r>
            <a:endParaRPr lang="ja-JP" altLang="en-US" sz="40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64130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1682928" y="5437030"/>
            <a:ext cx="576651" cy="200666"/>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schemeClr val="tx2"/>
              </a:solidFill>
            </a:endParaRPr>
          </a:p>
        </p:txBody>
      </p:sp>
      <p:sp>
        <p:nvSpPr>
          <p:cNvPr id="130" name="角丸四角形 129"/>
          <p:cNvSpPr/>
          <p:nvPr/>
        </p:nvSpPr>
        <p:spPr>
          <a:xfrm>
            <a:off x="11233655" y="6327058"/>
            <a:ext cx="777493" cy="466792"/>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b="1" dirty="0" smtClean="0"/>
              <a:t>15</a:t>
            </a:r>
            <a:endParaRPr kumimoji="1" lang="ja-JP" altLang="en-US" sz="2400" b="1" dirty="0"/>
          </a:p>
        </p:txBody>
      </p:sp>
      <p:sp>
        <p:nvSpPr>
          <p:cNvPr id="131" name="テキスト ボックス 130"/>
          <p:cNvSpPr txBox="1"/>
          <p:nvPr/>
        </p:nvSpPr>
        <p:spPr>
          <a:xfrm>
            <a:off x="153112" y="5901297"/>
            <a:ext cx="10728652" cy="892552"/>
          </a:xfrm>
          <a:prstGeom prst="rect">
            <a:avLst/>
          </a:prstGeom>
          <a:noFill/>
        </p:spPr>
        <p:txBody>
          <a:bodyPr wrap="square" rtlCol="0">
            <a:spAutoFit/>
          </a:bodyPr>
          <a:lstStyle/>
          <a:p>
            <a:r>
              <a:rPr lang="en-US" altLang="ja-JP" sz="2000" b="1" dirty="0" smtClean="0"/>
              <a:t>《</a:t>
            </a:r>
            <a:r>
              <a:rPr lang="ja-JP" altLang="en-US" sz="2000" b="1" dirty="0" smtClean="0"/>
              <a:t>基本方針より</a:t>
            </a:r>
            <a:r>
              <a:rPr lang="en-US" altLang="ja-JP" sz="2000" b="1" dirty="0" smtClean="0"/>
              <a:t>》</a:t>
            </a:r>
          </a:p>
          <a:p>
            <a:r>
              <a:rPr lang="ja-JP" altLang="en-US" sz="1600" b="1" dirty="0" smtClean="0"/>
              <a:t>“第一種</a:t>
            </a:r>
            <a:r>
              <a:rPr lang="ja-JP" altLang="en-US" sz="1600" b="1" dirty="0"/>
              <a:t>木材関連事業を行う者が登録を受ける場合は、第一種木材関連事業に係る全ての事業部門、</a:t>
            </a:r>
            <a:r>
              <a:rPr lang="ja-JP" altLang="en-US" sz="1600" b="1" dirty="0" smtClean="0"/>
              <a:t>事務所</a:t>
            </a:r>
            <a:r>
              <a:rPr lang="ja-JP" altLang="en-US" sz="1600" b="1" dirty="0"/>
              <a:t>、</a:t>
            </a:r>
            <a:r>
              <a:rPr lang="ja-JP" altLang="en-US" sz="1600" b="1" dirty="0" smtClean="0"/>
              <a:t>工場</a:t>
            </a:r>
            <a:endParaRPr lang="en-US" altLang="ja-JP" sz="1600" b="1" dirty="0" smtClean="0"/>
          </a:p>
          <a:p>
            <a:r>
              <a:rPr lang="ja-JP" altLang="en-US" sz="1600" b="1" dirty="0"/>
              <a:t>　</a:t>
            </a:r>
            <a:r>
              <a:rPr lang="ja-JP" altLang="en-US" sz="1600" b="1" dirty="0" smtClean="0"/>
              <a:t>及び</a:t>
            </a:r>
            <a:r>
              <a:rPr lang="ja-JP" altLang="en-US" sz="1600" b="1" dirty="0"/>
              <a:t>事業場並びに木材等の種類について、合法伐採木材等の利用を確保するための措置</a:t>
            </a:r>
            <a:r>
              <a:rPr lang="ja-JP" altLang="en-US" sz="1600" b="1" dirty="0" smtClean="0"/>
              <a:t>を講</a:t>
            </a:r>
            <a:r>
              <a:rPr lang="ja-JP" altLang="en-US" sz="1600" b="1" dirty="0"/>
              <a:t>ずることとする</a:t>
            </a:r>
            <a:r>
              <a:rPr lang="ja-JP" altLang="en-US" sz="1600" b="1" dirty="0" smtClean="0"/>
              <a:t>。“</a:t>
            </a:r>
            <a:endParaRPr kumimoji="1" lang="ja-JP" altLang="en-US" sz="1600" b="1" dirty="0"/>
          </a:p>
        </p:txBody>
      </p:sp>
      <p:pic>
        <p:nvPicPr>
          <p:cNvPr id="10" name="図 9"/>
          <p:cNvPicPr>
            <a:picLocks noChangeAspect="1"/>
          </p:cNvPicPr>
          <p:nvPr/>
        </p:nvPicPr>
        <p:blipFill>
          <a:blip r:embed="rId3"/>
          <a:stretch>
            <a:fillRect/>
          </a:stretch>
        </p:blipFill>
        <p:spPr>
          <a:xfrm>
            <a:off x="153112" y="434479"/>
            <a:ext cx="9971080" cy="5466818"/>
          </a:xfrm>
          <a:prstGeom prst="rect">
            <a:avLst/>
          </a:prstGeom>
        </p:spPr>
      </p:pic>
      <p:sp>
        <p:nvSpPr>
          <p:cNvPr id="101" name="角丸四角形 100"/>
          <p:cNvSpPr/>
          <p:nvPr/>
        </p:nvSpPr>
        <p:spPr>
          <a:xfrm>
            <a:off x="8994808" y="5338451"/>
            <a:ext cx="3016340" cy="56284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t>クリーンウッド・ナビより</a:t>
            </a:r>
            <a:endParaRPr kumimoji="1" lang="ja-JP" altLang="en-US" dirty="0"/>
          </a:p>
        </p:txBody>
      </p:sp>
      <p:pic>
        <p:nvPicPr>
          <p:cNvPr id="132" name="Picture 3" descr="logomark-ew_5_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746091" y="2064775"/>
            <a:ext cx="309715" cy="398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471652" y="3819832"/>
            <a:ext cx="191729" cy="471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084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xmlns="" id="{EBA2D627-E207-4DE3-B246-6A070883D2F8}"/>
              </a:ext>
            </a:extLst>
          </p:cNvPr>
          <p:cNvSpPr/>
          <p:nvPr/>
        </p:nvSpPr>
        <p:spPr>
          <a:xfrm>
            <a:off x="5159897" y="974265"/>
            <a:ext cx="2087781" cy="1384995"/>
          </a:xfrm>
          <a:prstGeom prst="rect">
            <a:avLst/>
          </a:prstGeom>
        </p:spPr>
        <p:txBody>
          <a:bodyPr wrap="square">
            <a:spAutoFit/>
          </a:bodyPr>
          <a:lstStyle/>
          <a:p>
            <a:r>
              <a:rPr lang="ja-JP" altLang="en-US" sz="1200" b="1" dirty="0">
                <a:solidFill>
                  <a:schemeClr val="tx2"/>
                </a:solidFill>
                <a:latin typeface="HG丸ｺﾞｼｯｸM-PRO" panose="020F0600000000000000" pitchFamily="50" charset="-128"/>
                <a:ea typeface="HG丸ｺﾞｼｯｸM-PRO" panose="020F0600000000000000" pitchFamily="50" charset="-128"/>
              </a:rPr>
              <a:t>①品目 ✔</a:t>
            </a:r>
            <a:endParaRPr lang="en-US" altLang="ja-JP" sz="1200" b="1" dirty="0">
              <a:solidFill>
                <a:schemeClr val="tx2"/>
              </a:solidFill>
              <a:latin typeface="HG丸ｺﾞｼｯｸM-PRO" panose="020F0600000000000000" pitchFamily="50" charset="-128"/>
              <a:ea typeface="HG丸ｺﾞｼｯｸM-PRO" panose="020F0600000000000000" pitchFamily="50" charset="-128"/>
            </a:endParaRPr>
          </a:p>
          <a:p>
            <a:r>
              <a:rPr lang="ja-JP" altLang="en-US" sz="1200" b="1" dirty="0">
                <a:solidFill>
                  <a:schemeClr val="tx2"/>
                </a:solidFill>
                <a:latin typeface="HG丸ｺﾞｼｯｸM-PRO" panose="020F0600000000000000" pitchFamily="50" charset="-128"/>
                <a:ea typeface="HG丸ｺﾞｼｯｸM-PRO" panose="020F0600000000000000" pitchFamily="50" charset="-128"/>
              </a:rPr>
              <a:t>②樹種 ✔</a:t>
            </a:r>
            <a:endParaRPr lang="en-US" altLang="ja-JP" sz="1200" b="1" dirty="0">
              <a:solidFill>
                <a:schemeClr val="tx2"/>
              </a:solidFill>
              <a:latin typeface="HG丸ｺﾞｼｯｸM-PRO" panose="020F0600000000000000" pitchFamily="50" charset="-128"/>
              <a:ea typeface="HG丸ｺﾞｼｯｸM-PRO" panose="020F0600000000000000" pitchFamily="50" charset="-128"/>
            </a:endParaRPr>
          </a:p>
          <a:p>
            <a:r>
              <a:rPr lang="ja-JP" altLang="en-US" sz="1200" b="1" dirty="0">
                <a:solidFill>
                  <a:schemeClr val="tx2"/>
                </a:solidFill>
                <a:latin typeface="HG丸ｺﾞｼｯｸM-PRO" panose="020F0600000000000000" pitchFamily="50" charset="-128"/>
                <a:ea typeface="HG丸ｺﾞｼｯｸM-PRO" panose="020F0600000000000000" pitchFamily="50" charset="-128"/>
              </a:rPr>
              <a:t>③伐採国又は地域 ✔</a:t>
            </a:r>
            <a:endParaRPr lang="en-US" altLang="ja-JP" sz="1200" b="1" dirty="0">
              <a:solidFill>
                <a:schemeClr val="tx2"/>
              </a:solidFill>
              <a:latin typeface="HG丸ｺﾞｼｯｸM-PRO" panose="020F0600000000000000" pitchFamily="50" charset="-128"/>
              <a:ea typeface="HG丸ｺﾞｼｯｸM-PRO" panose="020F0600000000000000" pitchFamily="50" charset="-128"/>
            </a:endParaRPr>
          </a:p>
          <a:p>
            <a:r>
              <a:rPr lang="ja-JP" altLang="en-US" sz="1200" b="1" dirty="0">
                <a:solidFill>
                  <a:schemeClr val="tx2"/>
                </a:solidFill>
                <a:latin typeface="HG丸ｺﾞｼｯｸM-PRO" panose="020F0600000000000000" pitchFamily="50" charset="-128"/>
                <a:ea typeface="HG丸ｺﾞｼｯｸM-PRO" panose="020F0600000000000000" pitchFamily="50" charset="-128"/>
              </a:rPr>
              <a:t>④重量、体積又は数量 ✔ </a:t>
            </a:r>
            <a:endParaRPr lang="en-US" altLang="ja-JP" sz="1200" b="1" dirty="0">
              <a:solidFill>
                <a:schemeClr val="tx2"/>
              </a:solidFill>
              <a:latin typeface="HG丸ｺﾞｼｯｸM-PRO" panose="020F0600000000000000" pitchFamily="50" charset="-128"/>
              <a:ea typeface="HG丸ｺﾞｼｯｸM-PRO" panose="020F0600000000000000" pitchFamily="50" charset="-128"/>
            </a:endParaRPr>
          </a:p>
          <a:p>
            <a:r>
              <a:rPr lang="ja-JP" altLang="en-US" sz="1200" b="1" dirty="0">
                <a:solidFill>
                  <a:schemeClr val="tx2"/>
                </a:solidFill>
                <a:latin typeface="HG丸ｺﾞｼｯｸM-PRO" panose="020F0600000000000000" pitchFamily="50" charset="-128"/>
                <a:ea typeface="HG丸ｺﾞｼｯｸM-PRO" panose="020F0600000000000000" pitchFamily="50" charset="-128"/>
              </a:rPr>
              <a:t>⑤購入先の名称所在地 ✔ </a:t>
            </a:r>
            <a:endParaRPr lang="en-US" altLang="ja-JP" sz="1200" b="1" dirty="0">
              <a:solidFill>
                <a:schemeClr val="tx2"/>
              </a:solidFill>
              <a:latin typeface="HG丸ｺﾞｼｯｸM-PRO" panose="020F0600000000000000" pitchFamily="50" charset="-128"/>
              <a:ea typeface="HG丸ｺﾞｼｯｸM-PRO" panose="020F0600000000000000" pitchFamily="50" charset="-128"/>
            </a:endParaRPr>
          </a:p>
          <a:p>
            <a:r>
              <a:rPr lang="ja-JP" altLang="en-US" sz="1200" b="1" dirty="0">
                <a:solidFill>
                  <a:schemeClr val="tx2"/>
                </a:solidFill>
                <a:latin typeface="HG丸ｺﾞｼｯｸM-PRO" panose="020F0600000000000000" pitchFamily="50" charset="-128"/>
                <a:ea typeface="HG丸ｺﾞｼｯｸM-PRO" panose="020F0600000000000000" pitchFamily="50" charset="-128"/>
              </a:rPr>
              <a:t>⑥伐採の合法を証明</a:t>
            </a:r>
            <a:r>
              <a:rPr lang="ja-JP" altLang="en-US" sz="1200" b="1" dirty="0" smtClean="0">
                <a:solidFill>
                  <a:schemeClr val="tx2"/>
                </a:solidFill>
                <a:latin typeface="HG丸ｺﾞｼｯｸM-PRO" panose="020F0600000000000000" pitchFamily="50" charset="-128"/>
                <a:ea typeface="HG丸ｺﾞｼｯｸM-PRO" panose="020F0600000000000000" pitchFamily="50" charset="-128"/>
              </a:rPr>
              <a:t>する</a:t>
            </a:r>
            <a:endParaRPr lang="en-US" altLang="ja-JP" sz="1200" b="1" dirty="0" smtClean="0">
              <a:solidFill>
                <a:schemeClr val="tx2"/>
              </a:solidFill>
              <a:latin typeface="HG丸ｺﾞｼｯｸM-PRO" panose="020F0600000000000000" pitchFamily="50" charset="-128"/>
              <a:ea typeface="HG丸ｺﾞｼｯｸM-PRO" panose="020F0600000000000000" pitchFamily="50" charset="-128"/>
            </a:endParaRPr>
          </a:p>
          <a:p>
            <a:r>
              <a:rPr lang="en-US" altLang="ja-JP" sz="1200" b="1" dirty="0">
                <a:solidFill>
                  <a:schemeClr val="tx2"/>
                </a:solidFill>
                <a:latin typeface="HG丸ｺﾞｼｯｸM-PRO" panose="020F0600000000000000" pitchFamily="50" charset="-128"/>
                <a:ea typeface="HG丸ｺﾞｼｯｸM-PRO" panose="020F0600000000000000" pitchFamily="50" charset="-128"/>
              </a:rPr>
              <a:t> </a:t>
            </a:r>
            <a:r>
              <a:rPr lang="en-US" altLang="ja-JP" sz="1200" b="1" dirty="0" smtClean="0">
                <a:solidFill>
                  <a:schemeClr val="tx2"/>
                </a:solidFill>
                <a:latin typeface="HG丸ｺﾞｼｯｸM-PRO" panose="020F0600000000000000" pitchFamily="50" charset="-128"/>
                <a:ea typeface="HG丸ｺﾞｼｯｸM-PRO" panose="020F0600000000000000" pitchFamily="50" charset="-128"/>
              </a:rPr>
              <a:t> </a:t>
            </a:r>
            <a:r>
              <a:rPr lang="ja-JP" altLang="en-US" sz="1200" b="1" dirty="0" smtClean="0">
                <a:solidFill>
                  <a:schemeClr val="tx2"/>
                </a:solidFill>
                <a:latin typeface="HG丸ｺﾞｼｯｸM-PRO" panose="020F0600000000000000" pitchFamily="50" charset="-128"/>
                <a:ea typeface="HG丸ｺﾞｼｯｸM-PRO" panose="020F0600000000000000" pitchFamily="50" charset="-128"/>
              </a:rPr>
              <a:t>書類を</a:t>
            </a:r>
            <a:r>
              <a:rPr lang="ja-JP" altLang="en-US" sz="1200" b="1" dirty="0">
                <a:solidFill>
                  <a:schemeClr val="tx2"/>
                </a:solidFill>
                <a:latin typeface="HG丸ｺﾞｼｯｸM-PRO" panose="020F0600000000000000" pitchFamily="50" charset="-128"/>
                <a:ea typeface="HG丸ｺﾞｼｯｸM-PRO" panose="020F0600000000000000" pitchFamily="50" charset="-128"/>
              </a:rPr>
              <a:t>収集 ✔</a:t>
            </a:r>
            <a:endParaRPr lang="en-US" altLang="ja-JP" sz="1200" b="1" strike="dblStrike" dirty="0">
              <a:solidFill>
                <a:schemeClr val="tx2"/>
              </a:solidFill>
              <a:latin typeface="HG丸ｺﾞｼｯｸM-PRO" panose="020F0600000000000000" pitchFamily="50" charset="-128"/>
              <a:ea typeface="HG丸ｺﾞｼｯｸM-PRO" panose="020F0600000000000000" pitchFamily="50" charset="-128"/>
            </a:endParaRPr>
          </a:p>
        </p:txBody>
      </p:sp>
      <p:sp>
        <p:nvSpPr>
          <p:cNvPr id="3" name="正方形/長方形 2">
            <a:extLst>
              <a:ext uri="{FF2B5EF4-FFF2-40B4-BE49-F238E27FC236}">
                <a16:creationId xmlns:a16="http://schemas.microsoft.com/office/drawing/2014/main" xmlns="" id="{6CA344DA-C652-4BC7-A031-326062A3FA4E}"/>
              </a:ext>
            </a:extLst>
          </p:cNvPr>
          <p:cNvSpPr/>
          <p:nvPr/>
        </p:nvSpPr>
        <p:spPr>
          <a:xfrm>
            <a:off x="4268106" y="535049"/>
            <a:ext cx="3671198" cy="369332"/>
          </a:xfrm>
          <a:prstGeom prst="rect">
            <a:avLst/>
          </a:prstGeom>
        </p:spPr>
        <p:txBody>
          <a:bodyPr wrap="none">
            <a:spAutoFit/>
          </a:bodyPr>
          <a:lstStyle/>
          <a:p>
            <a:r>
              <a:rPr lang="en-US" altLang="ja-JP" b="1" dirty="0">
                <a:solidFill>
                  <a:schemeClr val="tx2"/>
                </a:solidFill>
                <a:latin typeface="HG丸ｺﾞｼｯｸM-PRO" panose="020F0600000000000000" pitchFamily="50" charset="-128"/>
                <a:ea typeface="HG丸ｺﾞｼｯｸM-PRO" panose="020F0600000000000000" pitchFamily="50" charset="-128"/>
              </a:rPr>
              <a:t>《</a:t>
            </a:r>
            <a:r>
              <a:rPr lang="ja-JP" altLang="en-US" b="1" dirty="0">
                <a:solidFill>
                  <a:schemeClr val="tx2"/>
                </a:solidFill>
                <a:latin typeface="HG丸ｺﾞｼｯｸM-PRO" panose="020F0600000000000000" pitchFamily="50" charset="-128"/>
                <a:ea typeface="HG丸ｺﾞｼｯｸM-PRO" panose="020F0600000000000000" pitchFamily="50" charset="-128"/>
              </a:rPr>
              <a:t>クリーンウッド法の確認項目</a:t>
            </a:r>
            <a:r>
              <a:rPr lang="en-US" altLang="ja-JP" b="1" dirty="0">
                <a:solidFill>
                  <a:schemeClr val="tx2"/>
                </a:solidFill>
                <a:latin typeface="HG丸ｺﾞｼｯｸM-PRO" panose="020F0600000000000000" pitchFamily="50" charset="-128"/>
                <a:ea typeface="HG丸ｺﾞｼｯｸM-PRO" panose="020F0600000000000000" pitchFamily="50" charset="-128"/>
              </a:rPr>
              <a:t>》</a:t>
            </a:r>
            <a:endParaRPr lang="ja-JP" altLang="en-US" dirty="0">
              <a:latin typeface="HG丸ｺﾞｼｯｸM-PRO" panose="020F0600000000000000" pitchFamily="50" charset="-128"/>
              <a:ea typeface="HG丸ｺﾞｼｯｸM-PRO" panose="020F0600000000000000" pitchFamily="50" charset="-128"/>
            </a:endParaRPr>
          </a:p>
        </p:txBody>
      </p:sp>
      <p:pic>
        <p:nvPicPr>
          <p:cNvPr id="10" name="図 9">
            <a:extLst>
              <a:ext uri="{FF2B5EF4-FFF2-40B4-BE49-F238E27FC236}">
                <a16:creationId xmlns:a16="http://schemas.microsoft.com/office/drawing/2014/main" xmlns="" id="{F0F0E5E4-DE94-4E1D-9850-C8355D8F254C}"/>
              </a:ext>
            </a:extLst>
          </p:cNvPr>
          <p:cNvPicPr>
            <a:picLocks noChangeAspect="1"/>
          </p:cNvPicPr>
          <p:nvPr/>
        </p:nvPicPr>
        <p:blipFill>
          <a:blip r:embed="rId3"/>
          <a:stretch>
            <a:fillRect/>
          </a:stretch>
        </p:blipFill>
        <p:spPr>
          <a:xfrm>
            <a:off x="482772" y="2892323"/>
            <a:ext cx="6734396" cy="3514166"/>
          </a:xfrm>
          <a:prstGeom prst="rect">
            <a:avLst/>
          </a:prstGeom>
        </p:spPr>
      </p:pic>
      <p:sp>
        <p:nvSpPr>
          <p:cNvPr id="11" name="正方形/長方形 10">
            <a:extLst>
              <a:ext uri="{FF2B5EF4-FFF2-40B4-BE49-F238E27FC236}">
                <a16:creationId xmlns:a16="http://schemas.microsoft.com/office/drawing/2014/main" xmlns="" id="{A50379B2-1271-4B8C-AC70-8A70A930898C}"/>
              </a:ext>
            </a:extLst>
          </p:cNvPr>
          <p:cNvSpPr/>
          <p:nvPr/>
        </p:nvSpPr>
        <p:spPr>
          <a:xfrm>
            <a:off x="407368" y="1069343"/>
            <a:ext cx="4104457" cy="1754326"/>
          </a:xfrm>
          <a:prstGeom prst="rect">
            <a:avLst/>
          </a:prstGeom>
        </p:spPr>
        <p:txBody>
          <a:bodyPr wrap="square">
            <a:spAutoFit/>
          </a:bodyPr>
          <a:lstStyle/>
          <a:p>
            <a:r>
              <a:rPr lang="ja-JP" altLang="en-US" dirty="0">
                <a:solidFill>
                  <a:srgbClr val="000000"/>
                </a:solidFill>
                <a:latin typeface="ＭＳ Ｐゴシック" panose="020B0600070205080204" pitchFamily="50" charset="-128"/>
                <a:ea typeface="ＭＳ Ｐゴシック" panose="020B0600070205080204" pitchFamily="50" charset="-128"/>
              </a:rPr>
              <a:t>・様式不問 ✔</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r>
              <a:rPr lang="ja-JP" altLang="en-US" dirty="0">
                <a:solidFill>
                  <a:srgbClr val="000000"/>
                </a:solidFill>
                <a:latin typeface="ＭＳ Ｐゴシック" panose="020B0600070205080204" pitchFamily="50" charset="-128"/>
                <a:ea typeface="ＭＳ Ｐゴシック" panose="020B0600070205080204" pitchFamily="50" charset="-128"/>
              </a:rPr>
              <a:t>・合法性の確認の行った旨、できた旨 ✔</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r>
              <a:rPr lang="ja-JP" altLang="en-US" dirty="0">
                <a:solidFill>
                  <a:srgbClr val="000000"/>
                </a:solidFill>
                <a:latin typeface="ＭＳ Ｐゴシック" panose="020B0600070205080204" pitchFamily="50" charset="-128"/>
                <a:ea typeface="ＭＳ Ｐゴシック" panose="020B0600070205080204" pitchFamily="50" charset="-128"/>
              </a:rPr>
              <a:t>・</a:t>
            </a:r>
            <a:r>
              <a:rPr lang="ja-JP" altLang="en-US" b="1" dirty="0">
                <a:solidFill>
                  <a:srgbClr val="C00000"/>
                </a:solidFill>
                <a:latin typeface="ＭＳ Ｐゴシック" panose="020B0600070205080204" pitchFamily="50" charset="-128"/>
                <a:ea typeface="ＭＳ Ｐゴシック" panose="020B0600070205080204" pitchFamily="50" charset="-128"/>
              </a:rPr>
              <a:t>登録</a:t>
            </a:r>
            <a:r>
              <a:rPr lang="ja-JP" altLang="en-US" dirty="0">
                <a:solidFill>
                  <a:srgbClr val="000000"/>
                </a:solidFill>
                <a:latin typeface="ＭＳ Ｐゴシック" panose="020B0600070205080204" pitchFamily="50" charset="-128"/>
                <a:ea typeface="ＭＳ Ｐゴシック" panose="020B0600070205080204" pitchFamily="50" charset="-128"/>
              </a:rPr>
              <a:t>や認証等の名称 ✔</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r>
              <a:rPr lang="ja-JP" altLang="en-US" dirty="0">
                <a:solidFill>
                  <a:srgbClr val="000000"/>
                </a:solidFill>
                <a:latin typeface="ＭＳ Ｐゴシック" panose="020B0600070205080204" pitchFamily="50" charset="-128"/>
                <a:ea typeface="ＭＳ Ｐゴシック" panose="020B0600070205080204" pitchFamily="50" charset="-128"/>
              </a:rPr>
              <a:t>・</a:t>
            </a:r>
            <a:r>
              <a:rPr lang="ja-JP" altLang="en-US" b="1" dirty="0">
                <a:solidFill>
                  <a:srgbClr val="C00000"/>
                </a:solidFill>
                <a:latin typeface="ＭＳ Ｐゴシック" panose="020B0600070205080204" pitchFamily="50" charset="-128"/>
                <a:ea typeface="ＭＳ Ｐゴシック" panose="020B0600070205080204" pitchFamily="50" charset="-128"/>
              </a:rPr>
              <a:t>登録番号 </a:t>
            </a:r>
            <a:r>
              <a:rPr lang="ja-JP" altLang="en-US" dirty="0" smtClean="0">
                <a:solidFill>
                  <a:srgbClr val="000000"/>
                </a:solidFill>
                <a:latin typeface="ＭＳ Ｐゴシック" panose="020B0600070205080204" pitchFamily="50" charset="-128"/>
                <a:ea typeface="ＭＳ Ｐゴシック" panose="020B0600070205080204" pitchFamily="50" charset="-128"/>
              </a:rPr>
              <a:t>✔</a:t>
            </a:r>
            <a:endParaRPr lang="en-US" altLang="ja-JP" dirty="0" smtClean="0">
              <a:solidFill>
                <a:srgbClr val="000000"/>
              </a:solidFill>
              <a:latin typeface="ＭＳ Ｐゴシック" panose="020B0600070205080204" pitchFamily="50" charset="-128"/>
              <a:ea typeface="ＭＳ Ｐゴシック" panose="020B0600070205080204" pitchFamily="50" charset="-128"/>
            </a:endParaRPr>
          </a:p>
          <a:p>
            <a:endParaRPr lang="en-US" altLang="ja-JP" dirty="0">
              <a:solidFill>
                <a:srgbClr val="000000"/>
              </a:solidFill>
              <a:latin typeface="ＭＳ Ｐゴシック" panose="020B0600070205080204" pitchFamily="50" charset="-128"/>
              <a:ea typeface="ＭＳ Ｐゴシック" panose="020B0600070205080204" pitchFamily="50" charset="-128"/>
            </a:endParaRPr>
          </a:p>
          <a:p>
            <a:r>
              <a:rPr lang="ja-JP" altLang="en-US" dirty="0">
                <a:solidFill>
                  <a:srgbClr val="000000"/>
                </a:solidFill>
                <a:latin typeface="ＭＳ Ｐゴシック" panose="020B0600070205080204" pitchFamily="50" charset="-128"/>
                <a:ea typeface="ＭＳ Ｐゴシック" panose="020B0600070205080204" pitchFamily="50" charset="-128"/>
              </a:rPr>
              <a:t>（</a:t>
            </a:r>
            <a:r>
              <a:rPr lang="ja-JP" altLang="en-US" b="1" dirty="0">
                <a:solidFill>
                  <a:schemeClr val="tx2"/>
                </a:solidFill>
                <a:latin typeface="HG丸ｺﾞｼｯｸM-PRO" panose="020F0600000000000000" pitchFamily="50" charset="-128"/>
                <a:ea typeface="HG丸ｺﾞｼｯｸM-PRO" panose="020F0600000000000000" pitchFamily="50" charset="-128"/>
              </a:rPr>
              <a:t>クリーンウッド法</a:t>
            </a:r>
            <a:r>
              <a:rPr lang="en-US" altLang="ja-JP" dirty="0">
                <a:solidFill>
                  <a:srgbClr val="000000"/>
                </a:solidFill>
                <a:latin typeface="ＭＳ Ｐゴシック" panose="020B0600070205080204" pitchFamily="50" charset="-128"/>
                <a:ea typeface="ＭＳ Ｐゴシック" panose="020B0600070205080204" pitchFamily="50" charset="-128"/>
              </a:rPr>
              <a:t>Q&amp;A </a:t>
            </a:r>
            <a:r>
              <a:rPr lang="ja-JP" altLang="en-US" dirty="0">
                <a:solidFill>
                  <a:srgbClr val="000000"/>
                </a:solidFill>
                <a:latin typeface="ＭＳ Ｐゴシック" panose="020B0600070205080204" pitchFamily="50" charset="-128"/>
                <a:ea typeface="ＭＳ Ｐゴシック" panose="020B0600070205080204" pitchFamily="50" charset="-128"/>
              </a:rPr>
              <a:t>より）	</a:t>
            </a:r>
          </a:p>
        </p:txBody>
      </p:sp>
      <p:sp>
        <p:nvSpPr>
          <p:cNvPr id="12" name="正方形/長方形 11">
            <a:extLst>
              <a:ext uri="{FF2B5EF4-FFF2-40B4-BE49-F238E27FC236}">
                <a16:creationId xmlns:a16="http://schemas.microsoft.com/office/drawing/2014/main" xmlns="" id="{2F877BEB-ECEF-49BF-8D62-680FFDAB0001}"/>
              </a:ext>
            </a:extLst>
          </p:cNvPr>
          <p:cNvSpPr/>
          <p:nvPr/>
        </p:nvSpPr>
        <p:spPr>
          <a:xfrm>
            <a:off x="407367" y="685403"/>
            <a:ext cx="3960442" cy="400110"/>
          </a:xfrm>
          <a:prstGeom prst="rect">
            <a:avLst/>
          </a:prstGeom>
        </p:spPr>
        <p:txBody>
          <a:bodyPr wrap="square">
            <a:spAutoFit/>
          </a:bodyPr>
          <a:lstStyle/>
          <a:p>
            <a:r>
              <a:rPr lang="en-US" altLang="ja-JP" sz="2000" dirty="0">
                <a:solidFill>
                  <a:srgbClr val="000000"/>
                </a:solidFill>
                <a:latin typeface="ＭＳ Ｐゴシック" panose="020B0600070205080204" pitchFamily="50" charset="-128"/>
                <a:ea typeface="ＭＳ Ｐゴシック" panose="020B0600070205080204" pitchFamily="50" charset="-128"/>
              </a:rPr>
              <a:t>《</a:t>
            </a:r>
            <a:r>
              <a:rPr lang="ja-JP" altLang="en-US" sz="2000" dirty="0">
                <a:solidFill>
                  <a:srgbClr val="000000"/>
                </a:solidFill>
                <a:latin typeface="ＭＳ Ｐゴシック" panose="020B0600070205080204" pitchFamily="50" charset="-128"/>
                <a:ea typeface="ＭＳ Ｐゴシック" panose="020B0600070205080204" pitchFamily="50" charset="-128"/>
              </a:rPr>
              <a:t>譲り渡すときに必要な措置</a:t>
            </a:r>
            <a:r>
              <a:rPr lang="en-US" altLang="ja-JP" sz="2000" dirty="0">
                <a:solidFill>
                  <a:srgbClr val="000000"/>
                </a:solidFill>
                <a:latin typeface="ＭＳ Ｐゴシック" panose="020B0600070205080204" pitchFamily="50" charset="-128"/>
                <a:ea typeface="ＭＳ Ｐゴシック" panose="020B0600070205080204" pitchFamily="50" charset="-128"/>
              </a:rPr>
              <a:t>》</a:t>
            </a:r>
            <a:r>
              <a:rPr lang="ja-JP" altLang="en-US" dirty="0">
                <a:solidFill>
                  <a:srgbClr val="000000"/>
                </a:solidFill>
                <a:latin typeface="ＭＳ Ｐゴシック" panose="020B0600070205080204" pitchFamily="50" charset="-128"/>
                <a:ea typeface="ＭＳ Ｐゴシック" panose="020B0600070205080204" pitchFamily="50" charset="-128"/>
              </a:rPr>
              <a:t>	</a:t>
            </a:r>
          </a:p>
        </p:txBody>
      </p:sp>
      <p:sp>
        <p:nvSpPr>
          <p:cNvPr id="13" name="楕円 12">
            <a:extLst>
              <a:ext uri="{FF2B5EF4-FFF2-40B4-BE49-F238E27FC236}">
                <a16:creationId xmlns:a16="http://schemas.microsoft.com/office/drawing/2014/main" xmlns="" id="{39941FE4-E253-4266-BA5E-71475CC5B0F8}"/>
              </a:ext>
            </a:extLst>
          </p:cNvPr>
          <p:cNvSpPr/>
          <p:nvPr/>
        </p:nvSpPr>
        <p:spPr>
          <a:xfrm>
            <a:off x="335360" y="5972710"/>
            <a:ext cx="2808312" cy="502431"/>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p>
        </p:txBody>
      </p:sp>
      <p:pic>
        <p:nvPicPr>
          <p:cNvPr id="14" name="図 13">
            <a:extLst>
              <a:ext uri="{FF2B5EF4-FFF2-40B4-BE49-F238E27FC236}">
                <a16:creationId xmlns:a16="http://schemas.microsoft.com/office/drawing/2014/main" xmlns="" id="{749720E3-D4D9-4B0E-9064-11CFC54C876F}"/>
              </a:ext>
            </a:extLst>
          </p:cNvPr>
          <p:cNvPicPr>
            <a:picLocks noChangeAspect="1"/>
          </p:cNvPicPr>
          <p:nvPr/>
        </p:nvPicPr>
        <p:blipFill>
          <a:blip r:embed="rId4"/>
          <a:stretch>
            <a:fillRect/>
          </a:stretch>
        </p:blipFill>
        <p:spPr>
          <a:xfrm>
            <a:off x="1919536" y="5071785"/>
            <a:ext cx="5119174" cy="832272"/>
          </a:xfrm>
          <a:prstGeom prst="rect">
            <a:avLst/>
          </a:prstGeom>
        </p:spPr>
      </p:pic>
      <p:pic>
        <p:nvPicPr>
          <p:cNvPr id="15" name="図 14">
            <a:extLst>
              <a:ext uri="{FF2B5EF4-FFF2-40B4-BE49-F238E27FC236}">
                <a16:creationId xmlns:a16="http://schemas.microsoft.com/office/drawing/2014/main" xmlns="" id="{E014F247-06EA-48AA-AFF8-5C63FFB0AA24}"/>
              </a:ext>
            </a:extLst>
          </p:cNvPr>
          <p:cNvPicPr>
            <a:picLocks noChangeAspect="1"/>
          </p:cNvPicPr>
          <p:nvPr/>
        </p:nvPicPr>
        <p:blipFill>
          <a:blip r:embed="rId5"/>
          <a:stretch>
            <a:fillRect/>
          </a:stretch>
        </p:blipFill>
        <p:spPr>
          <a:xfrm>
            <a:off x="7608169" y="1051910"/>
            <a:ext cx="4050921" cy="5101195"/>
          </a:xfrm>
          <a:prstGeom prst="rect">
            <a:avLst/>
          </a:prstGeom>
        </p:spPr>
      </p:pic>
      <p:sp>
        <p:nvSpPr>
          <p:cNvPr id="16" name="矢印: 上 15">
            <a:extLst>
              <a:ext uri="{FF2B5EF4-FFF2-40B4-BE49-F238E27FC236}">
                <a16:creationId xmlns:a16="http://schemas.microsoft.com/office/drawing/2014/main" xmlns="" id="{E5F1C367-E98C-473B-9057-5DBDCC2510BA}"/>
              </a:ext>
            </a:extLst>
          </p:cNvPr>
          <p:cNvSpPr/>
          <p:nvPr/>
        </p:nvSpPr>
        <p:spPr>
          <a:xfrm>
            <a:off x="2840160" y="5848466"/>
            <a:ext cx="216024" cy="30463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ja-JP" altLang="en-US"/>
          </a:p>
        </p:txBody>
      </p:sp>
      <p:sp>
        <p:nvSpPr>
          <p:cNvPr id="17" name="角丸四角形 16"/>
          <p:cNvSpPr/>
          <p:nvPr/>
        </p:nvSpPr>
        <p:spPr>
          <a:xfrm>
            <a:off x="8147363" y="427578"/>
            <a:ext cx="3571495" cy="45042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2018</a:t>
            </a:r>
            <a:r>
              <a:rPr kumimoji="1" lang="ja-JP" altLang="en-US" dirty="0" smtClean="0"/>
              <a:t>年度の年度報告資料より</a:t>
            </a:r>
            <a:endParaRPr kumimoji="1" lang="ja-JP" altLang="en-US" dirty="0"/>
          </a:p>
        </p:txBody>
      </p:sp>
      <p:sp>
        <p:nvSpPr>
          <p:cNvPr id="6" name="左矢印 5"/>
          <p:cNvSpPr/>
          <p:nvPr/>
        </p:nvSpPr>
        <p:spPr>
          <a:xfrm>
            <a:off x="1919535" y="1862194"/>
            <a:ext cx="2952781" cy="637166"/>
          </a:xfrm>
          <a:prstGeom prst="leftArrow">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400" b="1" dirty="0" smtClean="0"/>
              <a:t>CW</a:t>
            </a:r>
            <a:r>
              <a:rPr kumimoji="1" lang="ja-JP" altLang="en-US" sz="1400" b="1" dirty="0" smtClean="0"/>
              <a:t>法の未登録事業者は記載無し</a:t>
            </a:r>
            <a:endParaRPr kumimoji="1" lang="ja-JP" altLang="en-US" sz="1400" b="1" dirty="0"/>
          </a:p>
        </p:txBody>
      </p:sp>
      <p:sp>
        <p:nvSpPr>
          <p:cNvPr id="7" name="正方形/長方形 6"/>
          <p:cNvSpPr/>
          <p:nvPr/>
        </p:nvSpPr>
        <p:spPr>
          <a:xfrm>
            <a:off x="8475474" y="5513731"/>
            <a:ext cx="350526" cy="27424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8" name="角丸四角形 17"/>
          <p:cNvSpPr/>
          <p:nvPr/>
        </p:nvSpPr>
        <p:spPr>
          <a:xfrm>
            <a:off x="11375757" y="6300634"/>
            <a:ext cx="686202" cy="485628"/>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16</a:t>
            </a:r>
            <a:endParaRPr kumimoji="1" lang="ja-JP" altLang="en-US" sz="2800" b="1" dirty="0"/>
          </a:p>
        </p:txBody>
      </p:sp>
      <p:pic>
        <p:nvPicPr>
          <p:cNvPr id="19" name="Picture 3" descr="logomark-ew_5_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 xmlns:a16="http://schemas.microsoft.com/office/drawing/2014/main" id="{CA1ECABD-BA27-4248-9266-5CCCCB969C2B}"/>
              </a:ext>
            </a:extLst>
          </p:cNvPr>
          <p:cNvSpPr/>
          <p:nvPr/>
        </p:nvSpPr>
        <p:spPr>
          <a:xfrm>
            <a:off x="7409793" y="4863959"/>
            <a:ext cx="1728192" cy="369332"/>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square">
            <a:spAutoFit/>
          </a:bodyPr>
          <a:lstStyle/>
          <a:p>
            <a:r>
              <a:rPr lang="ja-JP" altLang="en-US" b="1" dirty="0">
                <a:solidFill>
                  <a:srgbClr val="002060"/>
                </a:solidFill>
                <a:latin typeface="+mn-ea"/>
              </a:rPr>
              <a:t>その他の確認</a:t>
            </a:r>
            <a:endParaRPr lang="ja-JP" altLang="en-US" dirty="0">
              <a:solidFill>
                <a:srgbClr val="002060"/>
              </a:solidFill>
            </a:endParaRPr>
          </a:p>
        </p:txBody>
      </p:sp>
      <p:sp>
        <p:nvSpPr>
          <p:cNvPr id="21" name="正方形/長方形 20">
            <a:extLst>
              <a:ext uri="{FF2B5EF4-FFF2-40B4-BE49-F238E27FC236}">
                <a16:creationId xmlns="" xmlns:a16="http://schemas.microsoft.com/office/drawing/2014/main" id="{8FCE4185-F4E0-4833-924F-C7C1C41F3D42}"/>
              </a:ext>
            </a:extLst>
          </p:cNvPr>
          <p:cNvSpPr/>
          <p:nvPr/>
        </p:nvSpPr>
        <p:spPr>
          <a:xfrm>
            <a:off x="7409793" y="5372545"/>
            <a:ext cx="3240360" cy="1200329"/>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wrap="square">
            <a:spAutoFit/>
          </a:bodyPr>
          <a:lstStyle/>
          <a:p>
            <a:r>
              <a:rPr lang="ja-JP" altLang="en-US" b="1" dirty="0">
                <a:solidFill>
                  <a:srgbClr val="002060"/>
                </a:solidFill>
                <a:latin typeface="+mn-ea"/>
              </a:rPr>
              <a:t>①国が提供する情報</a:t>
            </a:r>
            <a:endParaRPr lang="en-US" altLang="ja-JP" b="1" dirty="0">
              <a:solidFill>
                <a:srgbClr val="002060"/>
              </a:solidFill>
              <a:latin typeface="+mn-ea"/>
            </a:endParaRPr>
          </a:p>
          <a:p>
            <a:r>
              <a:rPr lang="ja-JP" altLang="en-US" b="1" dirty="0">
                <a:solidFill>
                  <a:srgbClr val="002060"/>
                </a:solidFill>
                <a:latin typeface="+mn-ea"/>
              </a:rPr>
              <a:t>（ｸﾘｰﾝｳｯﾄﾞ・ﾅﾋﾞ）</a:t>
            </a:r>
            <a:endParaRPr lang="en-US" altLang="ja-JP" b="1" dirty="0">
              <a:solidFill>
                <a:srgbClr val="002060"/>
              </a:solidFill>
              <a:latin typeface="+mn-ea"/>
            </a:endParaRPr>
          </a:p>
          <a:p>
            <a:r>
              <a:rPr lang="ja-JP" altLang="en-US" b="1" dirty="0">
                <a:solidFill>
                  <a:srgbClr val="002060"/>
                </a:solidFill>
                <a:latin typeface="+mn-ea"/>
              </a:rPr>
              <a:t>②購入先との過去の取引実績</a:t>
            </a:r>
            <a:endParaRPr lang="en-US" altLang="ja-JP" b="1" dirty="0">
              <a:solidFill>
                <a:srgbClr val="002060"/>
              </a:solidFill>
              <a:latin typeface="+mn-ea"/>
            </a:endParaRPr>
          </a:p>
          <a:p>
            <a:r>
              <a:rPr lang="ja-JP" altLang="en-US" b="1" dirty="0">
                <a:solidFill>
                  <a:srgbClr val="002060"/>
                </a:solidFill>
                <a:latin typeface="+mn-ea"/>
              </a:rPr>
              <a:t>　等を踏まえ合法性を確認　　</a:t>
            </a:r>
          </a:p>
        </p:txBody>
      </p:sp>
      <p:sp>
        <p:nvSpPr>
          <p:cNvPr id="22" name="矢印: 右 13">
            <a:extLst>
              <a:ext uri="{FF2B5EF4-FFF2-40B4-BE49-F238E27FC236}">
                <a16:creationId xmlns="" xmlns:a16="http://schemas.microsoft.com/office/drawing/2014/main" id="{89017AF2-8314-4F06-ADFE-6F729482E82E}"/>
              </a:ext>
            </a:extLst>
          </p:cNvPr>
          <p:cNvSpPr/>
          <p:nvPr/>
        </p:nvSpPr>
        <p:spPr>
          <a:xfrm>
            <a:off x="10842778" y="5306013"/>
            <a:ext cx="674680" cy="415435"/>
          </a:xfrm>
          <a:prstGeom prst="rightArrow">
            <a:avLst/>
          </a:prstGeom>
          <a:solidFill>
            <a:srgbClr val="92D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 xmlns:a16="http://schemas.microsoft.com/office/drawing/2014/main" id="{F8FC2445-E44D-471E-B06D-CA5E0C46DBC3}"/>
              </a:ext>
            </a:extLst>
          </p:cNvPr>
          <p:cNvSpPr/>
          <p:nvPr/>
        </p:nvSpPr>
        <p:spPr>
          <a:xfrm>
            <a:off x="11659090" y="4847550"/>
            <a:ext cx="461665" cy="124649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vert="eaVert" wrap="none">
            <a:spAutoFit/>
          </a:bodyPr>
          <a:lstStyle/>
          <a:p>
            <a:r>
              <a:rPr lang="ja-JP" altLang="en-US" b="1" dirty="0">
                <a:solidFill>
                  <a:srgbClr val="002060"/>
                </a:solidFill>
                <a:latin typeface="+mn-ea"/>
              </a:rPr>
              <a:t>追加的措置</a:t>
            </a:r>
            <a:endParaRPr lang="ja-JP" altLang="en-US" dirty="0">
              <a:solidFill>
                <a:srgbClr val="002060"/>
              </a:solidFill>
            </a:endParaRPr>
          </a:p>
        </p:txBody>
      </p:sp>
      <p:sp>
        <p:nvSpPr>
          <p:cNvPr id="24" name="正方形/長方形 23">
            <a:extLst>
              <a:ext uri="{FF2B5EF4-FFF2-40B4-BE49-F238E27FC236}">
                <a16:creationId xmlns:a16="http://schemas.microsoft.com/office/drawing/2014/main" xmlns="" id="{85E7C8E3-DBDF-4DF4-923A-125F0978CE50}"/>
              </a:ext>
            </a:extLst>
          </p:cNvPr>
          <p:cNvSpPr/>
          <p:nvPr/>
        </p:nvSpPr>
        <p:spPr>
          <a:xfrm>
            <a:off x="239211" y="66230"/>
            <a:ext cx="7577433" cy="46166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28575">
            <a:solidFill>
              <a:srgbClr val="0070C0"/>
            </a:solidFill>
          </a:ln>
        </p:spPr>
        <p:txBody>
          <a:bodyPr wrap="square">
            <a:spAutoFit/>
          </a:bodyPr>
          <a:lstStyle/>
          <a:p>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smtClean="0">
                <a:latin typeface="HG丸ｺﾞｼｯｸM-PRO" panose="020F0600000000000000" pitchFamily="50" charset="-128"/>
                <a:ea typeface="HG丸ｺﾞｼｯｸM-PRO" panose="020F0600000000000000" pitchFamily="50" charset="-128"/>
              </a:rPr>
              <a:t>合法性の確認</a:t>
            </a:r>
            <a:r>
              <a:rPr lang="ja-JP" altLang="en-US" b="1" dirty="0">
                <a:latin typeface="HG丸ｺﾞｼｯｸM-PRO" panose="020F0600000000000000" pitchFamily="50" charset="-128"/>
                <a:ea typeface="HG丸ｺﾞｼｯｸM-PRO" panose="020F0600000000000000" pitchFamily="50" charset="-128"/>
              </a:rPr>
              <a:t>「</a:t>
            </a:r>
            <a:r>
              <a:rPr lang="ja-JP" altLang="en-US" b="1" dirty="0" smtClean="0">
                <a:latin typeface="HG丸ｺﾞｼｯｸM-PRO" panose="020F0600000000000000" pitchFamily="50" charset="-128"/>
                <a:ea typeface="HG丸ｺﾞｼｯｸM-PRO" panose="020F0600000000000000" pitchFamily="50" charset="-128"/>
              </a:rPr>
              <a:t>デューディリジェンス</a:t>
            </a:r>
            <a:r>
              <a:rPr lang="en-US" altLang="ja-JP" b="1" dirty="0" smtClean="0">
                <a:latin typeface="HG丸ｺﾞｼｯｸM-PRO" panose="020F0600000000000000" pitchFamily="50" charset="-128"/>
                <a:ea typeface="HG丸ｺﾞｼｯｸM-PRO" panose="020F0600000000000000" pitchFamily="50" charset="-128"/>
              </a:rPr>
              <a:t>( DD )</a:t>
            </a:r>
            <a:r>
              <a:rPr lang="ja-JP" altLang="en-US" b="1" dirty="0" smtClean="0">
                <a:latin typeface="HG丸ｺﾞｼｯｸM-PRO" panose="020F0600000000000000" pitchFamily="50" charset="-128"/>
                <a:ea typeface="HG丸ｺﾞｼｯｸM-PRO" panose="020F0600000000000000" pitchFamily="50" charset="-128"/>
              </a:rPr>
              <a:t>」と</a:t>
            </a:r>
            <a:r>
              <a:rPr lang="ja-JP" altLang="en-US" sz="2400" b="1" dirty="0" smtClean="0">
                <a:latin typeface="HG丸ｺﾞｼｯｸM-PRO" panose="020F0600000000000000" pitchFamily="50" charset="-128"/>
                <a:ea typeface="HG丸ｺﾞｼｯｸM-PRO" panose="020F0600000000000000" pitchFamily="50" charset="-128"/>
              </a:rPr>
              <a:t>書類</a:t>
            </a:r>
            <a:r>
              <a:rPr lang="en-US" altLang="ja-JP" sz="2400" b="1" dirty="0">
                <a:latin typeface="HG丸ｺﾞｼｯｸM-PRO" panose="020F0600000000000000" pitchFamily="50" charset="-128"/>
                <a:ea typeface="HG丸ｺﾞｼｯｸM-PRO" panose="020F0600000000000000" pitchFamily="50" charset="-128"/>
              </a:rPr>
              <a:t>(</a:t>
            </a:r>
            <a:r>
              <a:rPr lang="ja-JP" altLang="en-US" sz="2400" b="1" dirty="0">
                <a:latin typeface="HG丸ｺﾞｼｯｸM-PRO" panose="020F0600000000000000" pitchFamily="50" charset="-128"/>
                <a:ea typeface="HG丸ｺﾞｼｯｸM-PRO" panose="020F0600000000000000" pitchFamily="50" charset="-128"/>
              </a:rPr>
              <a:t>例</a:t>
            </a:r>
            <a:r>
              <a:rPr lang="en-US" altLang="ja-JP" sz="2400" b="1" dirty="0">
                <a:latin typeface="HG丸ｺﾞｼｯｸM-PRO" panose="020F0600000000000000" pitchFamily="50" charset="-128"/>
                <a:ea typeface="HG丸ｺﾞｼｯｸM-PRO" panose="020F0600000000000000" pitchFamily="50" charset="-128"/>
              </a:rPr>
              <a:t>)】</a:t>
            </a:r>
            <a:endParaRPr lang="ja-JP" altLang="en-US" sz="24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2489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mark-ew_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2523" y="116632"/>
            <a:ext cx="1581150" cy="30162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 xmlns:a16="http://schemas.microsoft.com/office/drawing/2014/main" id="{868D1A84-ABCB-4D78-A91F-2CA5CCAF4D47}"/>
              </a:ext>
            </a:extLst>
          </p:cNvPr>
          <p:cNvSpPr/>
          <p:nvPr/>
        </p:nvSpPr>
        <p:spPr>
          <a:xfrm>
            <a:off x="407368" y="187425"/>
            <a:ext cx="6984776" cy="461665"/>
          </a:xfrm>
          <a:prstGeom prst="rect">
            <a:avLst/>
          </a:prstGeom>
          <a:gradFill flip="none" rotWithShape="1">
            <a:gsLst>
              <a:gs pos="32000">
                <a:schemeClr val="bg2"/>
              </a:gs>
              <a:gs pos="100000">
                <a:schemeClr val="accent2">
                  <a:lumMod val="45000"/>
                  <a:lumOff val="55000"/>
                </a:schemeClr>
              </a:gs>
              <a:gs pos="53000">
                <a:schemeClr val="accent2">
                  <a:lumMod val="45000"/>
                  <a:lumOff val="55000"/>
                </a:schemeClr>
              </a:gs>
              <a:gs pos="100000">
                <a:schemeClr val="accent2">
                  <a:lumMod val="30000"/>
                  <a:lumOff val="70000"/>
                </a:schemeClr>
              </a:gs>
            </a:gsLst>
            <a:lin ang="5400000" scaled="1"/>
            <a:tileRect/>
          </a:gradFill>
          <a:ln w="28575">
            <a:solidFill>
              <a:srgbClr val="0070C0"/>
            </a:solidFill>
          </a:ln>
        </p:spPr>
        <p:txBody>
          <a:bodyPr wrap="square">
            <a:spAutoFit/>
          </a:bodyPr>
          <a:lstStyle/>
          <a:p>
            <a:r>
              <a:rPr lang="en-US" altLang="ja-JP" sz="2400" b="1" dirty="0">
                <a:latin typeface="HG丸ｺﾞｼｯｸM-PRO" panose="020F0600000000000000" pitchFamily="50" charset="-128"/>
                <a:ea typeface="HG丸ｺﾞｼｯｸM-PRO" panose="020F0600000000000000" pitchFamily="50" charset="-128"/>
              </a:rPr>
              <a:t>【</a:t>
            </a:r>
            <a:r>
              <a:rPr lang="en-US" altLang="ja-JP" sz="2400" b="1" dirty="0" err="1">
                <a:latin typeface="HG丸ｺﾞｼｯｸM-PRO" panose="020F0600000000000000" pitchFamily="50" charset="-128"/>
                <a:ea typeface="HG丸ｺﾞｼｯｸM-PRO" panose="020F0600000000000000" pitchFamily="50" charset="-128"/>
              </a:rPr>
              <a:t>NEPCon</a:t>
            </a:r>
            <a:r>
              <a:rPr lang="en-US" altLang="ja-JP" sz="2400" b="1" dirty="0">
                <a:latin typeface="HG丸ｺﾞｼｯｸM-PRO" panose="020F0600000000000000" pitchFamily="50" charset="-128"/>
                <a:ea typeface="HG丸ｺﾞｼｯｸM-PRO" panose="020F0600000000000000" pitchFamily="50" charset="-128"/>
              </a:rPr>
              <a:t>(MO</a:t>
            </a:r>
            <a:r>
              <a:rPr lang="ja-JP" altLang="en-US" sz="2400" b="1" dirty="0">
                <a:latin typeface="HG丸ｺﾞｼｯｸM-PRO" panose="020F0600000000000000" pitchFamily="50" charset="-128"/>
                <a:ea typeface="HG丸ｺﾞｼｯｸM-PRO" panose="020F0600000000000000" pitchFamily="50" charset="-128"/>
              </a:rPr>
              <a:t>：</a:t>
            </a:r>
            <a:r>
              <a:rPr lang="en-US" altLang="ja-JP" sz="2400" b="1" dirty="0">
                <a:latin typeface="HG丸ｺﾞｼｯｸM-PRO" panose="020F0600000000000000" pitchFamily="50" charset="-128"/>
                <a:ea typeface="HG丸ｺﾞｼｯｸM-PRO" panose="020F0600000000000000" pitchFamily="50" charset="-128"/>
              </a:rPr>
              <a:t>Monitoring Organization)】</a:t>
            </a:r>
            <a:endParaRPr lang="ja-JP" altLang="en-US" sz="2400" b="1" dirty="0">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407368" y="672944"/>
            <a:ext cx="10657184" cy="707886"/>
          </a:xfrm>
          <a:prstGeom prst="rect">
            <a:avLst/>
          </a:prstGeom>
        </p:spPr>
        <p:txBody>
          <a:bodyPr wrap="square">
            <a:spAutoFit/>
          </a:bodyPr>
          <a:lstStyle/>
          <a:p>
            <a:pPr algn="just"/>
            <a:r>
              <a:rPr lang="en-US" altLang="ja-JP" sz="2000" b="1" kern="100" dirty="0" err="1">
                <a:latin typeface="HG丸ｺﾞｼｯｸM-PRO" panose="020F0600000000000000" pitchFamily="50" charset="-128"/>
                <a:ea typeface="HG丸ｺﾞｼｯｸM-PRO" panose="020F0600000000000000" pitchFamily="50" charset="-128"/>
                <a:cs typeface="Times New Roman" panose="02020603050405020304" pitchFamily="18" charset="0"/>
              </a:rPr>
              <a:t>NEPCon</a:t>
            </a:r>
            <a:r>
              <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zh-TW"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EU</a:t>
            </a:r>
            <a:r>
              <a:rPr lang="zh-TW"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木材規制監督団体</a:t>
            </a:r>
            <a:r>
              <a:rPr lang="en-US" altLang="zh-TW"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(EU</a:t>
            </a:r>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認定</a:t>
            </a:r>
            <a:r>
              <a:rPr lang="en-US" altLang="zh-TW"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厳格な</a:t>
            </a:r>
            <a:r>
              <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DD</a:t>
            </a:r>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基準の監視</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ja-JP" sz="2000" b="1" kern="100" dirty="0">
                <a:latin typeface="HG丸ｺﾞｼｯｸM-PRO" panose="020F0600000000000000" pitchFamily="50" charset="-128"/>
                <a:ea typeface="HG丸ｺﾞｼｯｸM-PRO" panose="020F0600000000000000" pitchFamily="50" charset="-128"/>
                <a:cs typeface="Arial" panose="020B0604020202020204" pitchFamily="34" charset="0"/>
              </a:rPr>
              <a:t>各国のリスク情報</a:t>
            </a:r>
            <a:r>
              <a:rPr lang="en-US" altLang="ja-JP" sz="2000" b="1"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Arial" panose="020B0604020202020204" pitchFamily="34" charset="0"/>
              </a:rPr>
              <a:t> </a:t>
            </a:r>
            <a:r>
              <a:rPr lang="ja-JP" altLang="en-US" sz="2000" b="1" kern="100" dirty="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en-US" altLang="ja-JP" sz="2000" b="1" kern="100" dirty="0">
                <a:solidFill>
                  <a:srgbClr val="FFC000"/>
                </a:solidFill>
                <a:latin typeface="HG丸ｺﾞｼｯｸM-PRO" panose="020F0600000000000000" pitchFamily="50" charset="-128"/>
                <a:ea typeface="HG丸ｺﾞｼｯｸM-PRO" panose="020F0600000000000000" pitchFamily="50" charset="-128"/>
                <a:cs typeface="Times New Roman" panose="02020603050405020304" pitchFamily="18" charset="0"/>
                <a:hlinkClick r:id="rId4"/>
              </a:rPr>
              <a:t>https://www.nepcon.org/sourcinghub/timber</a:t>
            </a:r>
            <a:endParaRPr lang="ja-JP" alt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0" name="図 9"/>
          <p:cNvPicPr>
            <a:picLocks noChangeAspect="1"/>
          </p:cNvPicPr>
          <p:nvPr/>
        </p:nvPicPr>
        <p:blipFill>
          <a:blip r:embed="rId5"/>
          <a:stretch>
            <a:fillRect/>
          </a:stretch>
        </p:blipFill>
        <p:spPr>
          <a:xfrm>
            <a:off x="3358870" y="1528232"/>
            <a:ext cx="8637934" cy="4824535"/>
          </a:xfrm>
          <a:prstGeom prst="rect">
            <a:avLst/>
          </a:prstGeom>
        </p:spPr>
      </p:pic>
      <p:sp>
        <p:nvSpPr>
          <p:cNvPr id="11" name="正方形/長方形 10"/>
          <p:cNvSpPr/>
          <p:nvPr/>
        </p:nvSpPr>
        <p:spPr>
          <a:xfrm>
            <a:off x="3878826" y="6360505"/>
            <a:ext cx="7328916" cy="400110"/>
          </a:xfrm>
          <a:prstGeom prst="rect">
            <a:avLst/>
          </a:prstGeom>
        </p:spPr>
        <p:txBody>
          <a:bodyPr wrap="square">
            <a:spAutoFit/>
          </a:bodyPr>
          <a:lstStyle/>
          <a:p>
            <a:pPr indent="419100" algn="just"/>
            <a:r>
              <a:rPr lang="ja-JP" altLang="ja-JP" b="1" kern="100" dirty="0">
                <a:latin typeface="HG丸ｺﾞｼｯｸM-PRO" panose="020F0600000000000000" pitchFamily="50" charset="-128"/>
                <a:ea typeface="HG丸ｺﾞｼｯｸM-PRO" panose="020F0600000000000000" pitchFamily="50" charset="-128"/>
                <a:cs typeface="Arial" panose="020B0604020202020204" pitchFamily="34" charset="0"/>
              </a:rPr>
              <a:t>＊赤色に近いほどリスクが高く、緑色に近いほどリスクが低い</a:t>
            </a:r>
            <a:r>
              <a:rPr lang="ja-JP" altLang="ja-JP" sz="2000" b="1" kern="100" dirty="0">
                <a:latin typeface="HG丸ｺﾞｼｯｸM-PRO" panose="020F0600000000000000" pitchFamily="50" charset="-128"/>
                <a:ea typeface="HG丸ｺﾞｼｯｸM-PRO" panose="020F0600000000000000" pitchFamily="50" charset="-128"/>
                <a:cs typeface="Arial" panose="020B0604020202020204" pitchFamily="34" charset="0"/>
              </a:rPr>
              <a:t>。</a:t>
            </a:r>
            <a:endParaRPr lang="ja-JP"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12" name="図 11"/>
          <p:cNvPicPr>
            <a:picLocks noChangeAspect="1"/>
          </p:cNvPicPr>
          <p:nvPr/>
        </p:nvPicPr>
        <p:blipFill>
          <a:blip r:embed="rId6"/>
          <a:stretch>
            <a:fillRect/>
          </a:stretch>
        </p:blipFill>
        <p:spPr>
          <a:xfrm>
            <a:off x="7606655" y="3052306"/>
            <a:ext cx="936104" cy="1025866"/>
          </a:xfrm>
          <a:prstGeom prst="rect">
            <a:avLst/>
          </a:prstGeom>
          <a:noFill/>
          <a:ln>
            <a:noFill/>
          </a:ln>
        </p:spPr>
      </p:pic>
      <p:pic>
        <p:nvPicPr>
          <p:cNvPr id="13" name="図 12"/>
          <p:cNvPicPr>
            <a:picLocks noChangeAspect="1"/>
          </p:cNvPicPr>
          <p:nvPr/>
        </p:nvPicPr>
        <p:blipFill>
          <a:blip r:embed="rId6"/>
          <a:stretch>
            <a:fillRect/>
          </a:stretch>
        </p:blipFill>
        <p:spPr>
          <a:xfrm>
            <a:off x="9454870" y="3052306"/>
            <a:ext cx="1076457" cy="1179677"/>
          </a:xfrm>
          <a:prstGeom prst="rect">
            <a:avLst/>
          </a:prstGeom>
        </p:spPr>
      </p:pic>
      <p:pic>
        <p:nvPicPr>
          <p:cNvPr id="14" name="図 13">
            <a:extLst>
              <a:ext uri="{FF2B5EF4-FFF2-40B4-BE49-F238E27FC236}">
                <a16:creationId xmlns="" xmlns:a16="http://schemas.microsoft.com/office/drawing/2014/main" id="{A1C8495E-1A98-45A4-AFF5-AC61472C443A}"/>
              </a:ext>
            </a:extLst>
          </p:cNvPr>
          <p:cNvPicPr>
            <a:picLocks noChangeAspect="1"/>
          </p:cNvPicPr>
          <p:nvPr/>
        </p:nvPicPr>
        <p:blipFill>
          <a:blip r:embed="rId6"/>
          <a:stretch>
            <a:fillRect/>
          </a:stretch>
        </p:blipFill>
        <p:spPr>
          <a:xfrm>
            <a:off x="4799856" y="3052306"/>
            <a:ext cx="936104" cy="1025866"/>
          </a:xfrm>
          <a:prstGeom prst="rect">
            <a:avLst/>
          </a:prstGeom>
          <a:noFill/>
          <a:ln>
            <a:noFill/>
          </a:ln>
        </p:spPr>
      </p:pic>
      <p:sp>
        <p:nvSpPr>
          <p:cNvPr id="2" name="正方形/長方形 1"/>
          <p:cNvSpPr/>
          <p:nvPr/>
        </p:nvSpPr>
        <p:spPr>
          <a:xfrm>
            <a:off x="79251" y="2688076"/>
            <a:ext cx="4218413" cy="1754326"/>
          </a:xfrm>
          <a:prstGeom prst="rect">
            <a:avLst/>
          </a:prstGeom>
          <a:ln w="38100">
            <a:solidFill>
              <a:srgbClr val="92D050"/>
            </a:solidFill>
          </a:ln>
        </p:spPr>
        <p:txBody>
          <a:bodyPr wrap="square">
            <a:spAutoFit/>
          </a:bodyPr>
          <a:lstStyle/>
          <a:p>
            <a:r>
              <a:rPr lang="ja-JP" altLang="en-US" b="1" dirty="0" smtClean="0">
                <a:solidFill>
                  <a:srgbClr val="C00000"/>
                </a:solidFill>
              </a:rPr>
              <a:t>① 情報</a:t>
            </a:r>
            <a:r>
              <a:rPr lang="ja-JP" altLang="en-US" b="1" dirty="0">
                <a:solidFill>
                  <a:srgbClr val="C00000"/>
                </a:solidFill>
              </a:rPr>
              <a:t>の収集：</a:t>
            </a:r>
            <a:r>
              <a:rPr lang="en-US" altLang="ja-JP" b="1" dirty="0">
                <a:solidFill>
                  <a:srgbClr val="C00000"/>
                </a:solidFill>
              </a:rPr>
              <a:t>Information </a:t>
            </a:r>
            <a:r>
              <a:rPr lang="en-US" altLang="ja-JP" b="1" dirty="0" smtClean="0">
                <a:solidFill>
                  <a:srgbClr val="C00000"/>
                </a:solidFill>
              </a:rPr>
              <a:t>gathering</a:t>
            </a:r>
          </a:p>
          <a:p>
            <a:r>
              <a:rPr lang="ja-JP" altLang="en-US" b="1" dirty="0">
                <a:solidFill>
                  <a:srgbClr val="C00000"/>
                </a:solidFill>
              </a:rPr>
              <a:t>　</a:t>
            </a:r>
            <a:r>
              <a:rPr lang="ja-JP" altLang="en-US" b="1" dirty="0" smtClean="0">
                <a:solidFill>
                  <a:srgbClr val="C00000"/>
                </a:solidFill>
              </a:rPr>
              <a:t>   合法伐採木材を証明する文書類</a:t>
            </a:r>
            <a:endParaRPr lang="en-US" altLang="ja-JP" b="1" dirty="0">
              <a:solidFill>
                <a:srgbClr val="C00000"/>
              </a:solidFill>
            </a:endParaRPr>
          </a:p>
          <a:p>
            <a:r>
              <a:rPr lang="ja-JP" altLang="en-US" b="1" dirty="0" smtClean="0">
                <a:solidFill>
                  <a:srgbClr val="C00000"/>
                </a:solidFill>
              </a:rPr>
              <a:t>② リスク</a:t>
            </a:r>
            <a:r>
              <a:rPr lang="ja-JP" altLang="en-US" b="1" dirty="0">
                <a:solidFill>
                  <a:srgbClr val="C00000"/>
                </a:solidFill>
              </a:rPr>
              <a:t>評価：</a:t>
            </a:r>
            <a:r>
              <a:rPr lang="en-US" altLang="ja-JP" b="1" dirty="0">
                <a:solidFill>
                  <a:srgbClr val="C00000"/>
                </a:solidFill>
              </a:rPr>
              <a:t>Risk </a:t>
            </a:r>
            <a:r>
              <a:rPr lang="en-US" altLang="ja-JP" b="1" dirty="0" smtClean="0">
                <a:solidFill>
                  <a:srgbClr val="C00000"/>
                </a:solidFill>
              </a:rPr>
              <a:t>assessment</a:t>
            </a:r>
          </a:p>
          <a:p>
            <a:r>
              <a:rPr lang="ja-JP" altLang="en-US" b="1" dirty="0">
                <a:solidFill>
                  <a:srgbClr val="C00000"/>
                </a:solidFill>
              </a:rPr>
              <a:t>　</a:t>
            </a:r>
            <a:r>
              <a:rPr lang="ja-JP" altLang="en-US" b="1" dirty="0" smtClean="0">
                <a:solidFill>
                  <a:srgbClr val="C00000"/>
                </a:solidFill>
              </a:rPr>
              <a:t>   収集した情報の内容確認</a:t>
            </a:r>
            <a:endParaRPr lang="en-US" altLang="ja-JP" b="1" dirty="0" smtClean="0">
              <a:solidFill>
                <a:srgbClr val="C00000"/>
              </a:solidFill>
            </a:endParaRPr>
          </a:p>
          <a:p>
            <a:r>
              <a:rPr lang="ja-JP" altLang="en-US" b="1" dirty="0" smtClean="0">
                <a:solidFill>
                  <a:srgbClr val="C00000"/>
                </a:solidFill>
              </a:rPr>
              <a:t>③ リスク</a:t>
            </a:r>
            <a:r>
              <a:rPr lang="ja-JP" altLang="en-US" b="1" dirty="0">
                <a:solidFill>
                  <a:srgbClr val="C00000"/>
                </a:solidFill>
              </a:rPr>
              <a:t>緩和：</a:t>
            </a:r>
            <a:r>
              <a:rPr lang="en-US" altLang="ja-JP" b="1" dirty="0">
                <a:solidFill>
                  <a:srgbClr val="C00000"/>
                </a:solidFill>
              </a:rPr>
              <a:t>Risk mitigation </a:t>
            </a:r>
            <a:endParaRPr lang="en-US" altLang="ja-JP" b="1" dirty="0" smtClean="0">
              <a:solidFill>
                <a:srgbClr val="C00000"/>
              </a:solidFill>
            </a:endParaRPr>
          </a:p>
          <a:p>
            <a:r>
              <a:rPr lang="ja-JP" altLang="en-US" b="1" dirty="0">
                <a:solidFill>
                  <a:srgbClr val="C00000"/>
                </a:solidFill>
              </a:rPr>
              <a:t>　</a:t>
            </a:r>
            <a:r>
              <a:rPr lang="ja-JP" altLang="en-US" b="1" dirty="0" smtClean="0">
                <a:solidFill>
                  <a:srgbClr val="C00000"/>
                </a:solidFill>
              </a:rPr>
              <a:t>   リスク対策の特定</a:t>
            </a:r>
            <a:endParaRPr lang="ja-JP" altLang="en-US" dirty="0"/>
          </a:p>
        </p:txBody>
      </p:sp>
      <p:sp>
        <p:nvSpPr>
          <p:cNvPr id="3" name="正方形/長方形 2"/>
          <p:cNvSpPr/>
          <p:nvPr/>
        </p:nvSpPr>
        <p:spPr>
          <a:xfrm>
            <a:off x="-10712" y="1549702"/>
            <a:ext cx="3201517" cy="646331"/>
          </a:xfrm>
          <a:prstGeom prst="rect">
            <a:avLst/>
          </a:prstGeom>
        </p:spPr>
        <p:txBody>
          <a:bodyPr wrap="none">
            <a:spAutoFit/>
          </a:bodyPr>
          <a:lstStyle/>
          <a:p>
            <a:r>
              <a:rPr lang="ja-JP" altLang="en-US" b="1" dirty="0">
                <a:latin typeface="HG丸ｺﾞｼｯｸM-PRO" panose="020F0600000000000000" pitchFamily="50" charset="-128"/>
                <a:ea typeface="HG丸ｺﾞｼｯｸM-PRO" panose="020F0600000000000000" pitchFamily="50" charset="-128"/>
              </a:rPr>
              <a:t>デューディリジェンス</a:t>
            </a:r>
            <a:r>
              <a:rPr lang="en-US" altLang="ja-JP" b="1" dirty="0">
                <a:latin typeface="HG丸ｺﾞｼｯｸM-PRO" panose="020F0600000000000000" pitchFamily="50" charset="-128"/>
                <a:ea typeface="HG丸ｺﾞｼｯｸM-PRO" panose="020F0600000000000000" pitchFamily="50" charset="-128"/>
              </a:rPr>
              <a:t>( DD </a:t>
            </a:r>
            <a:r>
              <a:rPr lang="en-US" altLang="ja-JP" b="1" dirty="0" smtClean="0">
                <a:latin typeface="HG丸ｺﾞｼｯｸM-PRO" panose="020F0600000000000000" pitchFamily="50" charset="-128"/>
                <a:ea typeface="HG丸ｺﾞｼｯｸM-PRO" panose="020F0600000000000000" pitchFamily="50" charset="-128"/>
              </a:rPr>
              <a:t>)</a:t>
            </a:r>
          </a:p>
          <a:p>
            <a:r>
              <a:rPr lang="en-US" altLang="ja-JP" b="1" dirty="0">
                <a:latin typeface="HG丸ｺﾞｼｯｸM-PRO" panose="020F0600000000000000" pitchFamily="50" charset="-128"/>
                <a:ea typeface="HG丸ｺﾞｼｯｸM-PRO" panose="020F0600000000000000" pitchFamily="50" charset="-128"/>
              </a:rPr>
              <a:t> </a:t>
            </a:r>
            <a:r>
              <a:rPr lang="ja-JP" altLang="en-US" b="1" dirty="0" smtClean="0">
                <a:latin typeface="HG丸ｺﾞｼｯｸM-PRO" panose="020F0600000000000000" pitchFamily="50" charset="-128"/>
                <a:ea typeface="HG丸ｺﾞｼｯｸM-PRO" panose="020F0600000000000000" pitchFamily="50" charset="-128"/>
              </a:rPr>
              <a:t>の３段階</a:t>
            </a:r>
            <a:endParaRPr lang="ja-JP" altLang="en-US" dirty="0"/>
          </a:p>
        </p:txBody>
      </p:sp>
      <p:sp>
        <p:nvSpPr>
          <p:cNvPr id="4" name="下矢印 3"/>
          <p:cNvSpPr/>
          <p:nvPr/>
        </p:nvSpPr>
        <p:spPr>
          <a:xfrm>
            <a:off x="1114645" y="2148684"/>
            <a:ext cx="475401" cy="4961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11375757" y="6352766"/>
            <a:ext cx="686202" cy="433495"/>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17</a:t>
            </a:r>
            <a:endParaRPr kumimoji="1" lang="ja-JP" altLang="en-US" sz="2800" b="1" dirty="0"/>
          </a:p>
        </p:txBody>
      </p:sp>
      <p:sp>
        <p:nvSpPr>
          <p:cNvPr id="6" name="正方形/長方形 5"/>
          <p:cNvSpPr/>
          <p:nvPr/>
        </p:nvSpPr>
        <p:spPr>
          <a:xfrm>
            <a:off x="202486" y="4547137"/>
            <a:ext cx="2698175" cy="400110"/>
          </a:xfrm>
          <a:prstGeom prst="rect">
            <a:avLst/>
          </a:prstGeom>
        </p:spPr>
        <p:txBody>
          <a:bodyPr wrap="none">
            <a:spAutoFit/>
          </a:bodyPr>
          <a:lstStyle/>
          <a:p>
            <a:r>
              <a:rPr lang="en-US" altLang="ja-JP" sz="2000" b="1" dirty="0"/>
              <a:t>ESG </a:t>
            </a:r>
            <a:r>
              <a:rPr lang="ja-JP" altLang="en-US" sz="2000" b="1" dirty="0" smtClean="0"/>
              <a:t>投資、</a:t>
            </a:r>
            <a:r>
              <a:rPr lang="en-US" altLang="ja-JP" sz="2000" b="1" dirty="0" smtClean="0"/>
              <a:t>ESG</a:t>
            </a:r>
            <a:r>
              <a:rPr lang="ja-JP" altLang="en-US" sz="2000" b="1" dirty="0" smtClean="0"/>
              <a:t>リスク</a:t>
            </a:r>
            <a:endParaRPr lang="ja-JP" altLang="en-US" sz="2000" b="1" dirty="0"/>
          </a:p>
        </p:txBody>
      </p:sp>
      <p:sp>
        <p:nvSpPr>
          <p:cNvPr id="15" name="下矢印 14"/>
          <p:cNvSpPr/>
          <p:nvPr/>
        </p:nvSpPr>
        <p:spPr>
          <a:xfrm>
            <a:off x="1178232" y="4934445"/>
            <a:ext cx="348225" cy="423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98280" y="5429436"/>
            <a:ext cx="2795436" cy="923330"/>
          </a:xfrm>
          <a:prstGeom prst="rect">
            <a:avLst/>
          </a:prstGeom>
          <a:ln w="38100">
            <a:solidFill>
              <a:srgbClr val="0070C0"/>
            </a:solidFill>
          </a:ln>
        </p:spPr>
        <p:txBody>
          <a:bodyPr wrap="square">
            <a:spAutoFit/>
          </a:bodyPr>
          <a:lstStyle/>
          <a:p>
            <a:r>
              <a:rPr lang="en-US" altLang="ja-JP" dirty="0" smtClean="0"/>
              <a:t>E (</a:t>
            </a:r>
            <a:r>
              <a:rPr lang="ja-JP" altLang="en-US" dirty="0"/>
              <a:t>環境</a:t>
            </a:r>
            <a:r>
              <a:rPr lang="en-US" altLang="ja-JP" dirty="0"/>
              <a:t>)</a:t>
            </a:r>
          </a:p>
          <a:p>
            <a:r>
              <a:rPr lang="en-US" altLang="ja-JP" dirty="0" smtClean="0"/>
              <a:t>S (</a:t>
            </a:r>
            <a:r>
              <a:rPr lang="ja-JP" altLang="en-US" dirty="0"/>
              <a:t>社会）</a:t>
            </a:r>
          </a:p>
          <a:p>
            <a:r>
              <a:rPr lang="en-US" altLang="ja-JP" dirty="0" smtClean="0"/>
              <a:t>G (</a:t>
            </a:r>
            <a:r>
              <a:rPr lang="ja-JP" altLang="en-US" sz="1600" dirty="0" smtClean="0"/>
              <a:t>ガバナンス＝ 企業統治</a:t>
            </a:r>
            <a:r>
              <a:rPr lang="en-US" altLang="ja-JP" dirty="0"/>
              <a:t>)</a:t>
            </a:r>
          </a:p>
        </p:txBody>
      </p:sp>
      <p:sp>
        <p:nvSpPr>
          <p:cNvPr id="17" name="正方形/長方形 16"/>
          <p:cNvSpPr/>
          <p:nvPr/>
        </p:nvSpPr>
        <p:spPr>
          <a:xfrm>
            <a:off x="79251" y="6423938"/>
            <a:ext cx="1712328" cy="523220"/>
          </a:xfrm>
          <a:prstGeom prst="rect">
            <a:avLst/>
          </a:prstGeom>
        </p:spPr>
        <p:txBody>
          <a:bodyPr wrap="none">
            <a:spAutoFit/>
          </a:bodyPr>
          <a:lstStyle/>
          <a:p>
            <a:r>
              <a:rPr lang="en-US" altLang="ja-JP" sz="2800" b="1" u="sng" dirty="0"/>
              <a:t>SDGs</a:t>
            </a:r>
            <a:r>
              <a:rPr lang="ja-JP" altLang="en-US" sz="2800" b="1" u="sng" dirty="0"/>
              <a:t>時代</a:t>
            </a:r>
          </a:p>
        </p:txBody>
      </p:sp>
    </p:spTree>
    <p:extLst>
      <p:ext uri="{BB962C8B-B14F-4D97-AF65-F5344CB8AC3E}">
        <p14:creationId xmlns:p14="http://schemas.microsoft.com/office/powerpoint/2010/main" val="165201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582944" y="1039197"/>
            <a:ext cx="7416824" cy="2818875"/>
          </a:xfrm>
          <a:prstGeom prst="rect">
            <a:avLst/>
          </a:prstGeom>
        </p:spPr>
      </p:pic>
      <p:pic>
        <p:nvPicPr>
          <p:cNvPr id="6" name="図 5"/>
          <p:cNvPicPr>
            <a:picLocks noChangeAspect="1"/>
          </p:cNvPicPr>
          <p:nvPr/>
        </p:nvPicPr>
        <p:blipFill>
          <a:blip r:embed="rId4"/>
          <a:stretch>
            <a:fillRect/>
          </a:stretch>
        </p:blipFill>
        <p:spPr>
          <a:xfrm>
            <a:off x="2135560" y="4221088"/>
            <a:ext cx="8928992" cy="2449116"/>
          </a:xfrm>
          <a:prstGeom prst="rect">
            <a:avLst/>
          </a:prstGeom>
        </p:spPr>
      </p:pic>
      <p:sp>
        <p:nvSpPr>
          <p:cNvPr id="7" name="正方形/長方形 6">
            <a:extLst>
              <a:ext uri="{FF2B5EF4-FFF2-40B4-BE49-F238E27FC236}">
                <a16:creationId xmlns="" xmlns:a16="http://schemas.microsoft.com/office/drawing/2014/main" id="{868D1A84-ABCB-4D78-A91F-2CA5CCAF4D47}"/>
              </a:ext>
            </a:extLst>
          </p:cNvPr>
          <p:cNvSpPr/>
          <p:nvPr/>
        </p:nvSpPr>
        <p:spPr>
          <a:xfrm>
            <a:off x="263352" y="94501"/>
            <a:ext cx="4248472" cy="461665"/>
          </a:xfrm>
          <a:prstGeom prst="rect">
            <a:avLst/>
          </a:prstGeom>
          <a:gradFill flip="none" rotWithShape="1">
            <a:gsLst>
              <a:gs pos="32000">
                <a:schemeClr val="bg2"/>
              </a:gs>
              <a:gs pos="100000">
                <a:schemeClr val="accent2">
                  <a:lumMod val="45000"/>
                  <a:lumOff val="55000"/>
                </a:schemeClr>
              </a:gs>
              <a:gs pos="53000">
                <a:schemeClr val="accent2">
                  <a:lumMod val="45000"/>
                  <a:lumOff val="55000"/>
                </a:schemeClr>
              </a:gs>
              <a:gs pos="100000">
                <a:schemeClr val="accent2">
                  <a:lumMod val="30000"/>
                  <a:lumOff val="70000"/>
                </a:schemeClr>
              </a:gs>
            </a:gsLst>
            <a:lin ang="5400000" scaled="1"/>
            <a:tileRect/>
          </a:gradFill>
          <a:ln w="28575">
            <a:solidFill>
              <a:srgbClr val="0070C0"/>
            </a:solidFill>
          </a:ln>
        </p:spPr>
        <p:txBody>
          <a:bodyPr wrap="square">
            <a:spAutoFit/>
          </a:bodyPr>
          <a:lstStyle/>
          <a:p>
            <a:r>
              <a:rPr lang="en-US" altLang="ja-JP" sz="2400" b="1" dirty="0">
                <a:latin typeface="HG丸ｺﾞｼｯｸM-PRO" panose="020F0600000000000000" pitchFamily="50" charset="-128"/>
                <a:ea typeface="HG丸ｺﾞｼｯｸM-PRO" panose="020F0600000000000000" pitchFamily="50" charset="-128"/>
              </a:rPr>
              <a:t>【</a:t>
            </a:r>
            <a:r>
              <a:rPr lang="en-US" altLang="ja-JP" sz="2400" b="1" dirty="0" err="1">
                <a:latin typeface="HG丸ｺﾞｼｯｸM-PRO" panose="020F0600000000000000" pitchFamily="50" charset="-128"/>
                <a:ea typeface="HG丸ｺﾞｼｯｸM-PRO" panose="020F0600000000000000" pitchFamily="50" charset="-128"/>
              </a:rPr>
              <a:t>NEPCon</a:t>
            </a:r>
            <a:r>
              <a:rPr lang="en-US" altLang="ja-JP" sz="2400" b="1"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ウェブサイト</a:t>
            </a:r>
            <a:r>
              <a:rPr lang="en-US" altLang="ja-JP" sz="2400" b="1" dirty="0">
                <a:latin typeface="HG丸ｺﾞｼｯｸM-PRO" panose="020F0600000000000000" pitchFamily="50" charset="-128"/>
                <a:ea typeface="HG丸ｺﾞｼｯｸM-PRO" panose="020F0600000000000000" pitchFamily="50" charset="-128"/>
              </a:rPr>
              <a:t>】</a:t>
            </a:r>
            <a:endParaRPr lang="ja-JP" altLang="en-US" sz="2400" b="1" dirty="0">
              <a:latin typeface="HG丸ｺﾞｼｯｸM-PRO" panose="020F0600000000000000" pitchFamily="50" charset="-128"/>
              <a:ea typeface="HG丸ｺﾞｼｯｸM-PRO" panose="020F0600000000000000" pitchFamily="50" charset="-128"/>
            </a:endParaRPr>
          </a:p>
        </p:txBody>
      </p:sp>
      <p:pic>
        <p:nvPicPr>
          <p:cNvPr id="8" name="Picture 3" descr="logomark-ew_5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7526" y="94501"/>
            <a:ext cx="1581150" cy="30162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 xmlns:a16="http://schemas.microsoft.com/office/drawing/2014/main" id="{DF84DAAD-94A0-48E0-8D15-8EFCD78B6D80}"/>
              </a:ext>
            </a:extLst>
          </p:cNvPr>
          <p:cNvPicPr>
            <a:picLocks noChangeAspect="1"/>
          </p:cNvPicPr>
          <p:nvPr/>
        </p:nvPicPr>
        <p:blipFill>
          <a:blip r:embed="rId6"/>
          <a:stretch>
            <a:fillRect/>
          </a:stretch>
        </p:blipFill>
        <p:spPr>
          <a:xfrm>
            <a:off x="113465" y="1012420"/>
            <a:ext cx="7045608" cy="3208668"/>
          </a:xfrm>
          <a:prstGeom prst="rect">
            <a:avLst/>
          </a:prstGeom>
        </p:spPr>
      </p:pic>
      <p:sp>
        <p:nvSpPr>
          <p:cNvPr id="11" name="角丸四角形 10"/>
          <p:cNvSpPr/>
          <p:nvPr/>
        </p:nvSpPr>
        <p:spPr>
          <a:xfrm>
            <a:off x="11375757" y="6352766"/>
            <a:ext cx="686202" cy="433495"/>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18</a:t>
            </a:r>
            <a:endParaRPr kumimoji="1" lang="ja-JP" altLang="en-US" sz="2800" b="1" dirty="0"/>
          </a:p>
        </p:txBody>
      </p:sp>
    </p:spTree>
    <p:extLst>
      <p:ext uri="{BB962C8B-B14F-4D97-AF65-F5344CB8AC3E}">
        <p14:creationId xmlns:p14="http://schemas.microsoft.com/office/powerpoint/2010/main" val="157836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矢印 931"/>
          <p:cNvSpPr>
            <a:spLocks noChangeShapeType="1"/>
          </p:cNvSpPr>
          <p:nvPr/>
        </p:nvSpPr>
        <p:spPr bwMode="auto">
          <a:xfrm>
            <a:off x="2522570" y="2648262"/>
            <a:ext cx="2687429" cy="25762"/>
          </a:xfrm>
          <a:prstGeom prst="line">
            <a:avLst/>
          </a:prstGeom>
          <a:noFill/>
          <a:ln w="31750" cmpd="sng">
            <a:solidFill>
              <a:srgbClr val="FF00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0725" name="Group 4"/>
          <p:cNvGrpSpPr>
            <a:grpSpLocks/>
          </p:cNvGrpSpPr>
          <p:nvPr/>
        </p:nvGrpSpPr>
        <p:grpSpPr bwMode="auto">
          <a:xfrm>
            <a:off x="215900" y="2946400"/>
            <a:ext cx="11825288" cy="1766888"/>
            <a:chOff x="0" y="0"/>
            <a:chExt cx="18624" cy="2782"/>
          </a:xfrm>
        </p:grpSpPr>
        <p:pic>
          <p:nvPicPr>
            <p:cNvPr id="30796" name="Picture 5" descr="プレカット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60" y="844"/>
              <a:ext cx="1698" cy="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7" name="Picture 6" descr="大工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6" y="804"/>
              <a:ext cx="1880" cy="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8" name="Picture 32" descr="素材生産ハーフ"/>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1" y="822"/>
              <a:ext cx="1540"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9" name="Picture 33" descr="森林所有者ハー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 y="882"/>
              <a:ext cx="1291" cy="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0" name="Text Box 34"/>
            <p:cNvSpPr>
              <a:spLocks noChangeArrowheads="1"/>
            </p:cNvSpPr>
            <p:nvPr/>
          </p:nvSpPr>
          <p:spPr bwMode="auto">
            <a:xfrm>
              <a:off x="16611" y="0"/>
              <a:ext cx="1772"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消費者</a:t>
              </a:r>
              <a:endParaRPr lang="ja-JP" altLang="en-US" sz="1800">
                <a:latin typeface="Arial" pitchFamily="34" charset="0"/>
              </a:endParaRPr>
            </a:p>
          </p:txBody>
        </p:sp>
        <p:pic>
          <p:nvPicPr>
            <p:cNvPr id="30801" name="Picture 36" descr="製材流通"/>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4" y="824"/>
              <a:ext cx="1451"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2" name="Text Box 37"/>
            <p:cNvSpPr>
              <a:spLocks noChangeArrowheads="1"/>
            </p:cNvSpPr>
            <p:nvPr/>
          </p:nvSpPr>
          <p:spPr bwMode="auto">
            <a:xfrm>
              <a:off x="0" y="0"/>
              <a:ext cx="1810"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森林所有者</a:t>
              </a:r>
              <a:endParaRPr lang="ja-JP" altLang="en-US" sz="1800">
                <a:latin typeface="Arial" pitchFamily="34" charset="0"/>
              </a:endParaRPr>
            </a:p>
          </p:txBody>
        </p:sp>
        <p:sp>
          <p:nvSpPr>
            <p:cNvPr id="30803" name="Text Box 38"/>
            <p:cNvSpPr>
              <a:spLocks noChangeArrowheads="1"/>
            </p:cNvSpPr>
            <p:nvPr/>
          </p:nvSpPr>
          <p:spPr bwMode="auto">
            <a:xfrm>
              <a:off x="2081" y="0"/>
              <a:ext cx="2002"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素材生産業者</a:t>
              </a:r>
              <a:endParaRPr lang="ja-JP" altLang="en-US" sz="1800">
                <a:latin typeface="Arial" pitchFamily="34" charset="0"/>
              </a:endParaRPr>
            </a:p>
          </p:txBody>
        </p:sp>
        <p:sp>
          <p:nvSpPr>
            <p:cNvPr id="30804" name="Text Box 39"/>
            <p:cNvSpPr>
              <a:spLocks noChangeArrowheads="1"/>
            </p:cNvSpPr>
            <p:nvPr/>
          </p:nvSpPr>
          <p:spPr bwMode="auto">
            <a:xfrm>
              <a:off x="4456" y="0"/>
              <a:ext cx="1605"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原木市場</a:t>
              </a:r>
              <a:endParaRPr lang="ja-JP" altLang="en-US" sz="1800">
                <a:latin typeface="Arial" pitchFamily="34" charset="0"/>
              </a:endParaRPr>
            </a:p>
          </p:txBody>
        </p:sp>
        <p:sp>
          <p:nvSpPr>
            <p:cNvPr id="30805" name="AutoShape 40"/>
            <p:cNvSpPr>
              <a:spLocks noChangeArrowheads="1"/>
            </p:cNvSpPr>
            <p:nvPr/>
          </p:nvSpPr>
          <p:spPr bwMode="auto">
            <a:xfrm>
              <a:off x="1565" y="1417"/>
              <a:ext cx="603" cy="455"/>
            </a:xfrm>
            <a:prstGeom prst="rightArrow">
              <a:avLst>
                <a:gd name="adj1" fmla="val 34074"/>
                <a:gd name="adj2" fmla="val 66264"/>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nSpc>
                  <a:spcPct val="100000"/>
                </a:lnSpc>
                <a:spcBef>
                  <a:spcPct val="0"/>
                </a:spcBef>
                <a:buFont typeface="Arial" pitchFamily="34" charset="0"/>
                <a:buNone/>
              </a:pPr>
              <a:endParaRPr lang="ja-JP" altLang="ja-JP" sz="1800">
                <a:latin typeface="Arial" pitchFamily="34" charset="0"/>
              </a:endParaRPr>
            </a:p>
          </p:txBody>
        </p:sp>
        <p:sp>
          <p:nvSpPr>
            <p:cNvPr id="30806" name="AutoShape 41"/>
            <p:cNvSpPr>
              <a:spLocks noChangeArrowheads="1"/>
            </p:cNvSpPr>
            <p:nvPr/>
          </p:nvSpPr>
          <p:spPr bwMode="auto">
            <a:xfrm>
              <a:off x="3832" y="1417"/>
              <a:ext cx="603" cy="455"/>
            </a:xfrm>
            <a:prstGeom prst="rightArrow">
              <a:avLst>
                <a:gd name="adj1" fmla="val 34074"/>
                <a:gd name="adj2" fmla="val 66264"/>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nSpc>
                  <a:spcPct val="100000"/>
                </a:lnSpc>
                <a:spcBef>
                  <a:spcPct val="0"/>
                </a:spcBef>
                <a:buFont typeface="Arial" pitchFamily="34" charset="0"/>
                <a:buNone/>
              </a:pPr>
              <a:endParaRPr lang="ja-JP" altLang="ja-JP" sz="1800">
                <a:latin typeface="Arial" pitchFamily="34" charset="0"/>
              </a:endParaRPr>
            </a:p>
          </p:txBody>
        </p:sp>
        <p:sp>
          <p:nvSpPr>
            <p:cNvPr id="30807" name="Text Box 42"/>
            <p:cNvSpPr>
              <a:spLocks noChangeArrowheads="1"/>
            </p:cNvSpPr>
            <p:nvPr/>
          </p:nvSpPr>
          <p:spPr bwMode="auto">
            <a:xfrm>
              <a:off x="6939" y="0"/>
              <a:ext cx="1431"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木材流通</a:t>
              </a:r>
              <a:endParaRPr lang="ja-JP" altLang="en-US" sz="1800">
                <a:latin typeface="Arial" pitchFamily="34" charset="0"/>
              </a:endParaRPr>
            </a:p>
          </p:txBody>
        </p:sp>
        <p:sp>
          <p:nvSpPr>
            <p:cNvPr id="30808" name="Text Box 43"/>
            <p:cNvSpPr>
              <a:spLocks noChangeArrowheads="1"/>
            </p:cNvSpPr>
            <p:nvPr/>
          </p:nvSpPr>
          <p:spPr bwMode="auto">
            <a:xfrm>
              <a:off x="9439" y="0"/>
              <a:ext cx="1474"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製材業</a:t>
              </a:r>
              <a:endParaRPr lang="ja-JP" altLang="en-US" sz="1800">
                <a:latin typeface="Arial" pitchFamily="34" charset="0"/>
              </a:endParaRPr>
            </a:p>
          </p:txBody>
        </p:sp>
        <p:sp>
          <p:nvSpPr>
            <p:cNvPr id="30809" name="Text Box 44"/>
            <p:cNvSpPr>
              <a:spLocks noChangeArrowheads="1"/>
            </p:cNvSpPr>
            <p:nvPr/>
          </p:nvSpPr>
          <p:spPr bwMode="auto">
            <a:xfrm>
              <a:off x="11713" y="0"/>
              <a:ext cx="1533"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加工業</a:t>
              </a:r>
              <a:endParaRPr lang="ja-JP" altLang="en-US" sz="1800">
                <a:latin typeface="Arial" pitchFamily="34" charset="0"/>
              </a:endParaRPr>
            </a:p>
          </p:txBody>
        </p:sp>
        <p:sp>
          <p:nvSpPr>
            <p:cNvPr id="30810" name="Text Box 45"/>
            <p:cNvSpPr>
              <a:spLocks noChangeArrowheads="1"/>
            </p:cNvSpPr>
            <p:nvPr/>
          </p:nvSpPr>
          <p:spPr bwMode="auto">
            <a:xfrm>
              <a:off x="14065" y="0"/>
              <a:ext cx="1607"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gn="ctr">
                <a:lnSpc>
                  <a:spcPct val="100000"/>
                </a:lnSpc>
                <a:spcBef>
                  <a:spcPct val="0"/>
                </a:spcBef>
                <a:buFont typeface="Arial" pitchFamily="34" charset="0"/>
                <a:buNone/>
              </a:pPr>
              <a:r>
                <a:rPr lang="ja-JP" altLang="en-US" sz="1400" b="1">
                  <a:latin typeface="Arial" pitchFamily="34" charset="0"/>
                </a:rPr>
                <a:t>工務店等</a:t>
              </a:r>
              <a:endParaRPr lang="ja-JP" altLang="en-US" sz="1800">
                <a:latin typeface="Arial" pitchFamily="34" charset="0"/>
              </a:endParaRPr>
            </a:p>
          </p:txBody>
        </p:sp>
        <p:pic>
          <p:nvPicPr>
            <p:cNvPr id="30811" name="Picture 46" descr="木材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2" y="1278"/>
              <a:ext cx="1663" cy="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2" name="Picture 47" descr="トラック"/>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5" y="1126"/>
              <a:ext cx="1851" cy="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3" name="AutoShape 49"/>
            <p:cNvSpPr>
              <a:spLocks noChangeArrowheads="1"/>
            </p:cNvSpPr>
            <p:nvPr/>
          </p:nvSpPr>
          <p:spPr bwMode="auto">
            <a:xfrm>
              <a:off x="6107" y="1420"/>
              <a:ext cx="603" cy="455"/>
            </a:xfrm>
            <a:prstGeom prst="rightArrow">
              <a:avLst>
                <a:gd name="adj1" fmla="val 34074"/>
                <a:gd name="adj2" fmla="val 66264"/>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nSpc>
                  <a:spcPct val="100000"/>
                </a:lnSpc>
                <a:spcBef>
                  <a:spcPct val="0"/>
                </a:spcBef>
                <a:buFont typeface="Arial" pitchFamily="34" charset="0"/>
                <a:buNone/>
              </a:pPr>
              <a:endParaRPr lang="ja-JP" altLang="ja-JP" sz="1800">
                <a:latin typeface="Arial" pitchFamily="34" charset="0"/>
              </a:endParaRPr>
            </a:p>
          </p:txBody>
        </p:sp>
        <p:sp>
          <p:nvSpPr>
            <p:cNvPr id="30814" name="AutoShape 50"/>
            <p:cNvSpPr>
              <a:spLocks noChangeArrowheads="1"/>
            </p:cNvSpPr>
            <p:nvPr/>
          </p:nvSpPr>
          <p:spPr bwMode="auto">
            <a:xfrm>
              <a:off x="8867" y="1417"/>
              <a:ext cx="603" cy="455"/>
            </a:xfrm>
            <a:prstGeom prst="rightArrow">
              <a:avLst>
                <a:gd name="adj1" fmla="val 34074"/>
                <a:gd name="adj2" fmla="val 66264"/>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nSpc>
                  <a:spcPct val="100000"/>
                </a:lnSpc>
                <a:spcBef>
                  <a:spcPct val="0"/>
                </a:spcBef>
                <a:buFont typeface="Arial" pitchFamily="34" charset="0"/>
                <a:buNone/>
              </a:pPr>
              <a:endParaRPr lang="ja-JP" altLang="ja-JP" sz="1800">
                <a:latin typeface="Arial" pitchFamily="34" charset="0"/>
              </a:endParaRPr>
            </a:p>
          </p:txBody>
        </p:sp>
        <p:sp>
          <p:nvSpPr>
            <p:cNvPr id="30815" name="AutoShape 51"/>
            <p:cNvSpPr>
              <a:spLocks noChangeArrowheads="1"/>
            </p:cNvSpPr>
            <p:nvPr/>
          </p:nvSpPr>
          <p:spPr bwMode="auto">
            <a:xfrm>
              <a:off x="10981" y="1417"/>
              <a:ext cx="604" cy="455"/>
            </a:xfrm>
            <a:prstGeom prst="rightArrow">
              <a:avLst>
                <a:gd name="adj1" fmla="val 34074"/>
                <a:gd name="adj2" fmla="val 66374"/>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nSpc>
                  <a:spcPct val="100000"/>
                </a:lnSpc>
                <a:spcBef>
                  <a:spcPct val="0"/>
                </a:spcBef>
                <a:buFont typeface="Arial" pitchFamily="34" charset="0"/>
                <a:buNone/>
              </a:pPr>
              <a:endParaRPr lang="ja-JP" altLang="ja-JP" sz="1800">
                <a:latin typeface="Arial" pitchFamily="34" charset="0"/>
              </a:endParaRPr>
            </a:p>
          </p:txBody>
        </p:sp>
        <p:sp>
          <p:nvSpPr>
            <p:cNvPr id="30816" name="AutoShape 52"/>
            <p:cNvSpPr>
              <a:spLocks noChangeArrowheads="1"/>
            </p:cNvSpPr>
            <p:nvPr/>
          </p:nvSpPr>
          <p:spPr bwMode="auto">
            <a:xfrm>
              <a:off x="13311" y="1417"/>
              <a:ext cx="603" cy="455"/>
            </a:xfrm>
            <a:prstGeom prst="rightArrow">
              <a:avLst>
                <a:gd name="adj1" fmla="val 34074"/>
                <a:gd name="adj2" fmla="val 66264"/>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nSpc>
                  <a:spcPct val="100000"/>
                </a:lnSpc>
                <a:spcBef>
                  <a:spcPct val="0"/>
                </a:spcBef>
                <a:buFont typeface="Arial" pitchFamily="34" charset="0"/>
                <a:buNone/>
              </a:pPr>
              <a:endParaRPr lang="ja-JP" altLang="ja-JP" sz="1800">
                <a:latin typeface="Arial" pitchFamily="34" charset="0"/>
              </a:endParaRPr>
            </a:p>
          </p:txBody>
        </p:sp>
        <p:sp>
          <p:nvSpPr>
            <p:cNvPr id="30817" name="AutoShape 53"/>
            <p:cNvSpPr>
              <a:spLocks noChangeArrowheads="1"/>
            </p:cNvSpPr>
            <p:nvPr/>
          </p:nvSpPr>
          <p:spPr bwMode="auto">
            <a:xfrm>
              <a:off x="15970" y="1417"/>
              <a:ext cx="603" cy="455"/>
            </a:xfrm>
            <a:prstGeom prst="rightArrow">
              <a:avLst>
                <a:gd name="adj1" fmla="val 34074"/>
                <a:gd name="adj2" fmla="val 66264"/>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170" tIns="46990" rIns="90170" bIns="46990" anchor="ctr"/>
            <a:lstStyle>
              <a:lvl1pPr>
                <a:lnSpc>
                  <a:spcPct val="90000"/>
                </a:lnSpc>
                <a:spcBef>
                  <a:spcPts val="1000"/>
                </a:spcBef>
                <a:buChar char="•"/>
                <a:defRPr sz="2800">
                  <a:solidFill>
                    <a:schemeClr val="tx1"/>
                  </a:solidFill>
                  <a:latin typeface="Calibri" pitchFamily="34" charset="0"/>
                  <a:ea typeface="ＭＳ Ｐゴシック" pitchFamily="50" charset="-128"/>
                  <a:sym typeface="Calibri" pitchFamily="34" charset="0"/>
                </a:defRPr>
              </a:lvl1pPr>
              <a:lvl2pPr marL="742950" indent="-285750">
                <a:lnSpc>
                  <a:spcPct val="90000"/>
                </a:lnSpc>
                <a:spcBef>
                  <a:spcPts val="500"/>
                </a:spcBef>
                <a:buChar char="•"/>
                <a:defRPr sz="2300">
                  <a:solidFill>
                    <a:schemeClr val="tx1"/>
                  </a:solidFill>
                  <a:latin typeface="Calibri" pitchFamily="34" charset="0"/>
                  <a:ea typeface="ＭＳ Ｐゴシック" pitchFamily="50" charset="-128"/>
                  <a:sym typeface="Calibri" pitchFamily="34" charset="0"/>
                </a:defRPr>
              </a:lvl2pPr>
              <a:lvl3pPr marL="1143000" indent="-228600">
                <a:lnSpc>
                  <a:spcPct val="90000"/>
                </a:lnSpc>
                <a:spcBef>
                  <a:spcPts val="500"/>
                </a:spcBef>
                <a:buChar char="•"/>
                <a:defRPr sz="2000">
                  <a:solidFill>
                    <a:schemeClr val="tx1"/>
                  </a:solidFill>
                  <a:latin typeface="Calibri" pitchFamily="34" charset="0"/>
                  <a:ea typeface="ＭＳ Ｐゴシック" pitchFamily="50" charset="-128"/>
                  <a:sym typeface="Calibri" pitchFamily="34" charset="0"/>
                </a:defRPr>
              </a:lvl3pPr>
              <a:lvl4pPr marL="16002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4pPr>
              <a:lvl5pPr marL="2057400" indent="-228600">
                <a:lnSpc>
                  <a:spcPct val="90000"/>
                </a:lnSpc>
                <a:spcBef>
                  <a:spcPts val="500"/>
                </a:spcBef>
                <a:buChar char="•"/>
                <a:defRPr>
                  <a:solidFill>
                    <a:schemeClr val="tx1"/>
                  </a:solidFill>
                  <a:latin typeface="Calibri" pitchFamily="34" charset="0"/>
                  <a:ea typeface="ＭＳ Ｐゴシック" pitchFamily="50" charset="-128"/>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ＭＳ Ｐゴシック" pitchFamily="50" charset="-128"/>
                  <a:sym typeface="Calibri" pitchFamily="34" charset="0"/>
                </a:defRPr>
              </a:lvl9pPr>
            </a:lstStyle>
            <a:p>
              <a:pPr>
                <a:lnSpc>
                  <a:spcPct val="100000"/>
                </a:lnSpc>
                <a:spcBef>
                  <a:spcPct val="0"/>
                </a:spcBef>
                <a:buFont typeface="Arial" pitchFamily="34" charset="0"/>
                <a:buNone/>
              </a:pPr>
              <a:endParaRPr lang="ja-JP" altLang="ja-JP" sz="1800">
                <a:latin typeface="Arial" pitchFamily="34" charset="0"/>
              </a:endParaRPr>
            </a:p>
          </p:txBody>
        </p:sp>
        <p:pic>
          <p:nvPicPr>
            <p:cNvPr id="30818" name="Picture 27" descr="T_施主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46" y="933"/>
              <a:ext cx="1878"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6" name="Group 28"/>
          <p:cNvGrpSpPr>
            <a:grpSpLocks/>
          </p:cNvGrpSpPr>
          <p:nvPr/>
        </p:nvGrpSpPr>
        <p:grpSpPr bwMode="auto">
          <a:xfrm>
            <a:off x="1824321" y="1285026"/>
            <a:ext cx="8887460" cy="529555"/>
            <a:chOff x="0" y="264"/>
            <a:chExt cx="13995" cy="1341"/>
          </a:xfrm>
        </p:grpSpPr>
        <p:grpSp>
          <p:nvGrpSpPr>
            <p:cNvPr id="30792" name="Group 29"/>
            <p:cNvGrpSpPr>
              <a:grpSpLocks/>
            </p:cNvGrpSpPr>
            <p:nvPr/>
          </p:nvGrpSpPr>
          <p:grpSpPr bwMode="auto">
            <a:xfrm>
              <a:off x="0" y="264"/>
              <a:ext cx="10766" cy="1341"/>
              <a:chOff x="0" y="264"/>
              <a:chExt cx="10766" cy="1341"/>
            </a:xfrm>
          </p:grpSpPr>
          <p:sp>
            <p:nvSpPr>
              <p:cNvPr id="30794" name="AutoShape 30"/>
              <p:cNvSpPr>
                <a:spLocks noChangeArrowheads="1"/>
              </p:cNvSpPr>
              <p:nvPr/>
            </p:nvSpPr>
            <p:spPr bwMode="auto">
              <a:xfrm>
                <a:off x="0" y="264"/>
                <a:ext cx="10766" cy="1341"/>
              </a:xfrm>
              <a:prstGeom prst="rightArrow">
                <a:avLst>
                  <a:gd name="adj1" fmla="val 70019"/>
                  <a:gd name="adj2" fmla="val 72543"/>
                </a:avLst>
              </a:prstGeom>
              <a:solidFill>
                <a:srgbClr val="FFFF00"/>
              </a:solidFill>
              <a:ln w="508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endParaRPr lang="ja-JP" altLang="en-US"/>
              </a:p>
            </p:txBody>
          </p:sp>
          <p:sp>
            <p:nvSpPr>
              <p:cNvPr id="30795" name="Text Box 31"/>
              <p:cNvSpPr txBox="1">
                <a:spLocks noChangeArrowheads="1"/>
              </p:cNvSpPr>
              <p:nvPr/>
            </p:nvSpPr>
            <p:spPr bwMode="auto">
              <a:xfrm>
                <a:off x="1333" y="377"/>
                <a:ext cx="7573"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2000" b="1" dirty="0">
                    <a:ea typeface="ＭＳ Ｐゴシック" pitchFamily="50" charset="-128"/>
                  </a:rPr>
                  <a:t>認定事業者が発行する</a:t>
                </a:r>
                <a:r>
                  <a:rPr lang="ja-JP" altLang="en-US" sz="2000" b="1" dirty="0">
                    <a:solidFill>
                      <a:srgbClr val="FF0000"/>
                    </a:solidFill>
                    <a:ea typeface="ＭＳ Ｐゴシック" pitchFamily="50" charset="-128"/>
                  </a:rPr>
                  <a:t>証明書の連鎖</a:t>
                </a:r>
              </a:p>
            </p:txBody>
          </p:sp>
        </p:grpSp>
        <p:sp>
          <p:nvSpPr>
            <p:cNvPr id="30793" name="Line 32"/>
            <p:cNvSpPr>
              <a:spLocks noChangeShapeType="1"/>
            </p:cNvSpPr>
            <p:nvPr/>
          </p:nvSpPr>
          <p:spPr bwMode="auto">
            <a:xfrm>
              <a:off x="11721" y="736"/>
              <a:ext cx="2274" cy="85"/>
            </a:xfrm>
            <a:prstGeom prst="line">
              <a:avLst/>
            </a:prstGeom>
            <a:noFill/>
            <a:ln w="2540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0727" name="Group 33"/>
          <p:cNvGrpSpPr>
            <a:grpSpLocks/>
          </p:cNvGrpSpPr>
          <p:nvPr/>
        </p:nvGrpSpPr>
        <p:grpSpPr bwMode="auto">
          <a:xfrm>
            <a:off x="1533845" y="1889125"/>
            <a:ext cx="10293030" cy="434975"/>
            <a:chOff x="123" y="0"/>
            <a:chExt cx="16209" cy="685"/>
          </a:xfrm>
        </p:grpSpPr>
        <p:sp>
          <p:nvSpPr>
            <p:cNvPr id="30773" name="矢印 931"/>
            <p:cNvSpPr>
              <a:spLocks noChangeShapeType="1"/>
            </p:cNvSpPr>
            <p:nvPr/>
          </p:nvSpPr>
          <p:spPr bwMode="auto">
            <a:xfrm>
              <a:off x="1680" y="320"/>
              <a:ext cx="12663" cy="19"/>
            </a:xfrm>
            <a:prstGeom prst="line">
              <a:avLst/>
            </a:prstGeom>
            <a:noFill/>
            <a:ln w="31750" cmpd="sng">
              <a:solidFill>
                <a:srgbClr val="FF00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0774" name="グループ化 3"/>
            <p:cNvGrpSpPr>
              <a:grpSpLocks/>
            </p:cNvGrpSpPr>
            <p:nvPr/>
          </p:nvGrpSpPr>
          <p:grpSpPr bwMode="auto">
            <a:xfrm>
              <a:off x="123" y="0"/>
              <a:ext cx="1790" cy="684"/>
              <a:chOff x="101130" y="0"/>
              <a:chExt cx="1469190" cy="524656"/>
            </a:xfrm>
          </p:grpSpPr>
          <p:sp>
            <p:nvSpPr>
              <p:cNvPr id="30790" name="フローチャート : 代替処理 1"/>
              <p:cNvSpPr>
                <a:spLocks/>
              </p:cNvSpPr>
              <p:nvPr/>
            </p:nvSpPr>
            <p:spPr bwMode="auto">
              <a:xfrm>
                <a:off x="128931" y="0"/>
                <a:ext cx="1441389" cy="524656"/>
              </a:xfrm>
              <a:prstGeom prst="flowChartAlternateProcess">
                <a:avLst/>
              </a:prstGeom>
              <a:solidFill>
                <a:srgbClr val="E7A97E"/>
              </a:solidFill>
              <a:ln w="9525">
                <a:solidFill>
                  <a:schemeClr val="tx1"/>
                </a:solidFill>
                <a:miter lim="800000"/>
                <a:headEnd/>
                <a:tailEnd/>
              </a:ln>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91" name="テキスト ボックス 2"/>
              <p:cNvSpPr>
                <a:spLocks noChangeArrowheads="1"/>
              </p:cNvSpPr>
              <p:nvPr/>
            </p:nvSpPr>
            <p:spPr bwMode="auto">
              <a:xfrm>
                <a:off x="101130" y="79097"/>
                <a:ext cx="1441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認定事業者</a:t>
                </a:r>
              </a:p>
            </p:txBody>
          </p:sp>
        </p:grpSp>
        <p:grpSp>
          <p:nvGrpSpPr>
            <p:cNvPr id="30775" name="グループ化 3"/>
            <p:cNvGrpSpPr>
              <a:grpSpLocks/>
            </p:cNvGrpSpPr>
            <p:nvPr/>
          </p:nvGrpSpPr>
          <p:grpSpPr bwMode="auto">
            <a:xfrm>
              <a:off x="9830" y="0"/>
              <a:ext cx="1756" cy="684"/>
              <a:chOff x="0" y="0"/>
              <a:chExt cx="1441389" cy="524656"/>
            </a:xfrm>
          </p:grpSpPr>
          <p:sp>
            <p:nvSpPr>
              <p:cNvPr id="30788"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89"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認定事業者</a:t>
                </a:r>
              </a:p>
            </p:txBody>
          </p:sp>
        </p:grpSp>
        <p:grpSp>
          <p:nvGrpSpPr>
            <p:cNvPr id="30776" name="グループ化 3"/>
            <p:cNvGrpSpPr>
              <a:grpSpLocks/>
            </p:cNvGrpSpPr>
            <p:nvPr/>
          </p:nvGrpSpPr>
          <p:grpSpPr bwMode="auto">
            <a:xfrm>
              <a:off x="7370" y="0"/>
              <a:ext cx="1756" cy="684"/>
              <a:chOff x="0" y="0"/>
              <a:chExt cx="1441389" cy="524656"/>
            </a:xfrm>
          </p:grpSpPr>
          <p:sp>
            <p:nvSpPr>
              <p:cNvPr id="30786"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87"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認定事業者</a:t>
                </a:r>
              </a:p>
            </p:txBody>
          </p:sp>
        </p:grpSp>
        <p:grpSp>
          <p:nvGrpSpPr>
            <p:cNvPr id="30777" name="グループ化 3"/>
            <p:cNvGrpSpPr>
              <a:grpSpLocks/>
            </p:cNvGrpSpPr>
            <p:nvPr/>
          </p:nvGrpSpPr>
          <p:grpSpPr bwMode="auto">
            <a:xfrm>
              <a:off x="4890" y="1"/>
              <a:ext cx="1756" cy="684"/>
              <a:chOff x="0" y="0"/>
              <a:chExt cx="1441389" cy="524656"/>
            </a:xfrm>
          </p:grpSpPr>
          <p:sp>
            <p:nvSpPr>
              <p:cNvPr id="30784"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85"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認定事業者</a:t>
                </a:r>
              </a:p>
            </p:txBody>
          </p:sp>
        </p:grpSp>
        <p:grpSp>
          <p:nvGrpSpPr>
            <p:cNvPr id="30778" name="グループ化 3"/>
            <p:cNvGrpSpPr>
              <a:grpSpLocks/>
            </p:cNvGrpSpPr>
            <p:nvPr/>
          </p:nvGrpSpPr>
          <p:grpSpPr bwMode="auto">
            <a:xfrm>
              <a:off x="2370" y="0"/>
              <a:ext cx="1756" cy="684"/>
              <a:chOff x="0" y="0"/>
              <a:chExt cx="1441389" cy="524656"/>
            </a:xfrm>
          </p:grpSpPr>
          <p:sp>
            <p:nvSpPr>
              <p:cNvPr id="30782"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83"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認定事業者</a:t>
                </a:r>
              </a:p>
            </p:txBody>
          </p:sp>
        </p:grpSp>
        <p:grpSp>
          <p:nvGrpSpPr>
            <p:cNvPr id="30779" name="グループ化 3"/>
            <p:cNvGrpSpPr>
              <a:grpSpLocks/>
            </p:cNvGrpSpPr>
            <p:nvPr/>
          </p:nvGrpSpPr>
          <p:grpSpPr bwMode="auto">
            <a:xfrm>
              <a:off x="14576" y="0"/>
              <a:ext cx="1756" cy="684"/>
              <a:chOff x="0" y="0"/>
              <a:chExt cx="1441389" cy="524656"/>
            </a:xfrm>
          </p:grpSpPr>
          <p:sp>
            <p:nvSpPr>
              <p:cNvPr id="30780" name="フローチャート : 代替処理 1"/>
              <p:cNvSpPr>
                <a:spLocks/>
              </p:cNvSpPr>
              <p:nvPr/>
            </p:nvSpPr>
            <p:spPr bwMode="auto">
              <a:xfrm>
                <a:off x="0" y="0"/>
                <a:ext cx="1441389" cy="524656"/>
              </a:xfrm>
              <a:prstGeom prst="flowChartAlternateProcess">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81"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政府調達</a:t>
                </a:r>
              </a:p>
            </p:txBody>
          </p:sp>
        </p:grpSp>
      </p:grpSp>
      <p:grpSp>
        <p:nvGrpSpPr>
          <p:cNvPr id="30752" name="Group 54"/>
          <p:cNvGrpSpPr>
            <a:grpSpLocks/>
          </p:cNvGrpSpPr>
          <p:nvPr/>
        </p:nvGrpSpPr>
        <p:grpSpPr bwMode="auto">
          <a:xfrm>
            <a:off x="1533845" y="2442600"/>
            <a:ext cx="10293030" cy="435780"/>
            <a:chOff x="123" y="-2"/>
            <a:chExt cx="16209" cy="686"/>
          </a:xfrm>
        </p:grpSpPr>
        <p:sp>
          <p:nvSpPr>
            <p:cNvPr id="30754" name="矢印 931"/>
            <p:cNvSpPr>
              <a:spLocks noChangeShapeType="1"/>
            </p:cNvSpPr>
            <p:nvPr/>
          </p:nvSpPr>
          <p:spPr bwMode="auto">
            <a:xfrm flipV="1">
              <a:off x="6722" y="359"/>
              <a:ext cx="7700" cy="53"/>
            </a:xfrm>
            <a:prstGeom prst="line">
              <a:avLst/>
            </a:prstGeom>
            <a:noFill/>
            <a:ln w="31750">
              <a:solidFill>
                <a:srgbClr val="FF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0755" name="グループ化 3"/>
            <p:cNvGrpSpPr>
              <a:grpSpLocks/>
            </p:cNvGrpSpPr>
            <p:nvPr/>
          </p:nvGrpSpPr>
          <p:grpSpPr bwMode="auto">
            <a:xfrm>
              <a:off x="123" y="-2"/>
              <a:ext cx="1803" cy="684"/>
              <a:chOff x="100974" y="-1533"/>
              <a:chExt cx="1480142" cy="524656"/>
            </a:xfrm>
          </p:grpSpPr>
          <p:sp>
            <p:nvSpPr>
              <p:cNvPr id="30771" name="フローチャート : 代替処理 1"/>
              <p:cNvSpPr>
                <a:spLocks/>
              </p:cNvSpPr>
              <p:nvPr/>
            </p:nvSpPr>
            <p:spPr bwMode="auto">
              <a:xfrm>
                <a:off x="139727" y="-1533"/>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72" name="テキスト ボックス 2"/>
              <p:cNvSpPr>
                <a:spLocks noChangeArrowheads="1"/>
              </p:cNvSpPr>
              <p:nvPr/>
            </p:nvSpPr>
            <p:spPr bwMode="auto">
              <a:xfrm>
                <a:off x="100974" y="62131"/>
                <a:ext cx="144138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認定事業者</a:t>
                </a:r>
              </a:p>
            </p:txBody>
          </p:sp>
        </p:grpSp>
        <p:grpSp>
          <p:nvGrpSpPr>
            <p:cNvPr id="30756" name="グループ化 3"/>
            <p:cNvGrpSpPr>
              <a:grpSpLocks/>
            </p:cNvGrpSpPr>
            <p:nvPr/>
          </p:nvGrpSpPr>
          <p:grpSpPr bwMode="auto">
            <a:xfrm>
              <a:off x="9830" y="0"/>
              <a:ext cx="1756" cy="684"/>
              <a:chOff x="0" y="0"/>
              <a:chExt cx="1441389" cy="524656"/>
            </a:xfrm>
          </p:grpSpPr>
          <p:sp>
            <p:nvSpPr>
              <p:cNvPr id="30769"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70"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認定事業者</a:t>
                </a:r>
              </a:p>
            </p:txBody>
          </p:sp>
        </p:grpSp>
        <p:grpSp>
          <p:nvGrpSpPr>
            <p:cNvPr id="30757" name="グループ化 3"/>
            <p:cNvGrpSpPr>
              <a:grpSpLocks/>
            </p:cNvGrpSpPr>
            <p:nvPr/>
          </p:nvGrpSpPr>
          <p:grpSpPr bwMode="auto">
            <a:xfrm>
              <a:off x="7370" y="0"/>
              <a:ext cx="1756" cy="684"/>
              <a:chOff x="0" y="0"/>
              <a:chExt cx="1441389" cy="524656"/>
            </a:xfrm>
          </p:grpSpPr>
          <p:sp>
            <p:nvSpPr>
              <p:cNvPr id="30767"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68"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認定事業者</a:t>
                </a:r>
              </a:p>
            </p:txBody>
          </p:sp>
        </p:grpSp>
        <p:grpSp>
          <p:nvGrpSpPr>
            <p:cNvPr id="30758" name="Group 65"/>
            <p:cNvGrpSpPr>
              <a:grpSpLocks/>
            </p:cNvGrpSpPr>
            <p:nvPr/>
          </p:nvGrpSpPr>
          <p:grpSpPr bwMode="auto">
            <a:xfrm>
              <a:off x="4700" y="0"/>
              <a:ext cx="2332" cy="684"/>
              <a:chOff x="-189" y="-20"/>
              <a:chExt cx="2332" cy="684"/>
            </a:xfrm>
          </p:grpSpPr>
          <p:sp>
            <p:nvSpPr>
              <p:cNvPr id="30765" name="フローチャート : 代替処理 1"/>
              <p:cNvSpPr>
                <a:spLocks/>
              </p:cNvSpPr>
              <p:nvPr/>
            </p:nvSpPr>
            <p:spPr bwMode="auto">
              <a:xfrm>
                <a:off x="-189" y="-20"/>
                <a:ext cx="2275" cy="684"/>
              </a:xfrm>
              <a:prstGeom prst="flowChartAlternateProcess">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66" name="テキスト ボックス 2"/>
              <p:cNvSpPr>
                <a:spLocks noChangeArrowheads="1"/>
              </p:cNvSpPr>
              <p:nvPr/>
            </p:nvSpPr>
            <p:spPr bwMode="auto">
              <a:xfrm>
                <a:off x="-132" y="61"/>
                <a:ext cx="2275" cy="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600" b="1" dirty="0">
                    <a:solidFill>
                      <a:srgbClr val="000000"/>
                    </a:solidFill>
                    <a:ea typeface="ＭＳ Ｐゴシック" pitchFamily="50" charset="-128"/>
                    <a:sym typeface="Calibri" pitchFamily="34" charset="0"/>
                  </a:rPr>
                  <a:t>非認定事業者</a:t>
                </a:r>
              </a:p>
            </p:txBody>
          </p:sp>
        </p:grpSp>
        <p:grpSp>
          <p:nvGrpSpPr>
            <p:cNvPr id="30759" name="グループ化 3"/>
            <p:cNvGrpSpPr>
              <a:grpSpLocks/>
            </p:cNvGrpSpPr>
            <p:nvPr/>
          </p:nvGrpSpPr>
          <p:grpSpPr bwMode="auto">
            <a:xfrm>
              <a:off x="2370" y="0"/>
              <a:ext cx="1756" cy="684"/>
              <a:chOff x="0" y="0"/>
              <a:chExt cx="1441389" cy="524656"/>
            </a:xfrm>
          </p:grpSpPr>
          <p:sp>
            <p:nvSpPr>
              <p:cNvPr id="30763"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64"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認定事業者</a:t>
                </a:r>
              </a:p>
            </p:txBody>
          </p:sp>
        </p:grpSp>
        <p:grpSp>
          <p:nvGrpSpPr>
            <p:cNvPr id="30760" name="グループ化 3"/>
            <p:cNvGrpSpPr>
              <a:grpSpLocks/>
            </p:cNvGrpSpPr>
            <p:nvPr/>
          </p:nvGrpSpPr>
          <p:grpSpPr bwMode="auto">
            <a:xfrm>
              <a:off x="14576" y="0"/>
              <a:ext cx="1756" cy="684"/>
              <a:chOff x="0" y="0"/>
              <a:chExt cx="1441389" cy="524656"/>
            </a:xfrm>
          </p:grpSpPr>
          <p:sp>
            <p:nvSpPr>
              <p:cNvPr id="30761" name="フローチャート : 代替処理 1"/>
              <p:cNvSpPr>
                <a:spLocks/>
              </p:cNvSpPr>
              <p:nvPr/>
            </p:nvSpPr>
            <p:spPr bwMode="auto">
              <a:xfrm>
                <a:off x="0" y="0"/>
                <a:ext cx="1441389" cy="524656"/>
              </a:xfrm>
              <a:prstGeom prst="flowChartAlternateProcess">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62" name="テキスト ボックス 2"/>
              <p:cNvSpPr>
                <a:spLocks noChangeArrowheads="1"/>
              </p:cNvSpPr>
              <p:nvPr/>
            </p:nvSpPr>
            <p:spPr bwMode="auto">
              <a:xfrm>
                <a:off x="0" y="79097"/>
                <a:ext cx="144138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a:solidFill>
                      <a:srgbClr val="000000"/>
                    </a:solidFill>
                    <a:ea typeface="ＭＳ Ｐゴシック" pitchFamily="50" charset="-128"/>
                    <a:sym typeface="Calibri" pitchFamily="34" charset="0"/>
                  </a:rPr>
                  <a:t>政府調達</a:t>
                </a:r>
                <a:endParaRPr lang="ja-JP" altLang="en-US">
                  <a:ea typeface="ＭＳ Ｐゴシック" pitchFamily="50" charset="-128"/>
                </a:endParaRPr>
              </a:p>
            </p:txBody>
          </p:sp>
        </p:grpSp>
      </p:grpSp>
      <p:sp>
        <p:nvSpPr>
          <p:cNvPr id="30729" name="矢印 931"/>
          <p:cNvSpPr>
            <a:spLocks noChangeShapeType="1"/>
          </p:cNvSpPr>
          <p:nvPr/>
        </p:nvSpPr>
        <p:spPr bwMode="auto">
          <a:xfrm>
            <a:off x="2616200" y="5116513"/>
            <a:ext cx="8146836" cy="33668"/>
          </a:xfrm>
          <a:prstGeom prst="line">
            <a:avLst/>
          </a:prstGeom>
          <a:noFill/>
          <a:ln w="31750">
            <a:solidFill>
              <a:srgbClr val="FF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0730" name="グループ化 3"/>
          <p:cNvGrpSpPr>
            <a:grpSpLocks/>
          </p:cNvGrpSpPr>
          <p:nvPr/>
        </p:nvGrpSpPr>
        <p:grpSpPr bwMode="auto">
          <a:xfrm>
            <a:off x="1500188" y="4900613"/>
            <a:ext cx="1128759" cy="596533"/>
            <a:chOff x="0" y="0"/>
            <a:chExt cx="1459928" cy="524656"/>
          </a:xfrm>
        </p:grpSpPr>
        <p:sp>
          <p:nvSpPr>
            <p:cNvPr id="30750" name="フローチャート : 代替処理 1"/>
            <p:cNvSpPr>
              <a:spLocks/>
            </p:cNvSpPr>
            <p:nvPr/>
          </p:nvSpPr>
          <p:spPr bwMode="auto">
            <a:xfrm>
              <a:off x="0" y="0"/>
              <a:ext cx="1441389" cy="524656"/>
            </a:xfrm>
            <a:prstGeom prst="flowChartAlternateProcess">
              <a:avLst/>
            </a:prstGeom>
            <a:solidFill>
              <a:srgbClr val="E7A97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51" name="テキスト ボックス 2"/>
            <p:cNvSpPr>
              <a:spLocks noChangeArrowheads="1"/>
            </p:cNvSpPr>
            <p:nvPr/>
          </p:nvSpPr>
          <p:spPr bwMode="auto">
            <a:xfrm>
              <a:off x="18539" y="117681"/>
              <a:ext cx="1441389" cy="375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事業者</a:t>
              </a:r>
            </a:p>
          </p:txBody>
        </p:sp>
      </p:grpSp>
      <p:grpSp>
        <p:nvGrpSpPr>
          <p:cNvPr id="30731" name="グループ化 3"/>
          <p:cNvGrpSpPr>
            <a:grpSpLocks/>
          </p:cNvGrpSpPr>
          <p:nvPr/>
        </p:nvGrpSpPr>
        <p:grpSpPr bwMode="auto">
          <a:xfrm>
            <a:off x="7770442" y="4900613"/>
            <a:ext cx="1114425" cy="501427"/>
            <a:chOff x="0" y="0"/>
            <a:chExt cx="1441389" cy="524656"/>
          </a:xfrm>
        </p:grpSpPr>
        <p:sp>
          <p:nvSpPr>
            <p:cNvPr id="30748" name="フローチャート : 代替処理 1"/>
            <p:cNvSpPr>
              <a:spLocks/>
            </p:cNvSpPr>
            <p:nvPr/>
          </p:nvSpPr>
          <p:spPr bwMode="auto">
            <a:xfrm>
              <a:off x="0" y="0"/>
              <a:ext cx="1441389" cy="524656"/>
            </a:xfrm>
            <a:prstGeom prst="flowChartAlternateProcess">
              <a:avLst/>
            </a:prstGeom>
            <a:solidFill>
              <a:schemeClr val="accent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49" name="テキスト ボックス 2"/>
            <p:cNvSpPr>
              <a:spLocks noChangeArrowheads="1"/>
            </p:cNvSpPr>
            <p:nvPr/>
          </p:nvSpPr>
          <p:spPr bwMode="auto">
            <a:xfrm>
              <a:off x="0" y="95049"/>
              <a:ext cx="1441389" cy="375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事業者</a:t>
              </a:r>
            </a:p>
          </p:txBody>
        </p:sp>
      </p:grpSp>
      <p:grpSp>
        <p:nvGrpSpPr>
          <p:cNvPr id="30732" name="Group 82"/>
          <p:cNvGrpSpPr>
            <a:grpSpLocks/>
          </p:cNvGrpSpPr>
          <p:nvPr/>
        </p:nvGrpSpPr>
        <p:grpSpPr bwMode="auto">
          <a:xfrm>
            <a:off x="6180138" y="4900613"/>
            <a:ext cx="1114425" cy="519526"/>
            <a:chOff x="0" y="0"/>
            <a:chExt cx="1756" cy="684"/>
          </a:xfrm>
        </p:grpSpPr>
        <p:sp>
          <p:nvSpPr>
            <p:cNvPr id="30746" name="フローチャート : 代替処理 1"/>
            <p:cNvSpPr>
              <a:spLocks/>
            </p:cNvSpPr>
            <p:nvPr/>
          </p:nvSpPr>
          <p:spPr bwMode="auto">
            <a:xfrm>
              <a:off x="0" y="0"/>
              <a:ext cx="1756" cy="684"/>
            </a:xfrm>
            <a:prstGeom prst="flowChartAlternate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200" b="1" i="1">
                <a:ea typeface="ＭＳ Ｐゴシック" pitchFamily="50" charset="-128"/>
                <a:sym typeface="Arial" pitchFamily="34" charset="0"/>
              </a:endParaRPr>
            </a:p>
          </p:txBody>
        </p:sp>
        <p:sp>
          <p:nvSpPr>
            <p:cNvPr id="30747" name="テキスト ボックス 2"/>
            <p:cNvSpPr>
              <a:spLocks noChangeArrowheads="1"/>
            </p:cNvSpPr>
            <p:nvPr/>
          </p:nvSpPr>
          <p:spPr bwMode="auto">
            <a:xfrm>
              <a:off x="0" y="103"/>
              <a:ext cx="1756" cy="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事業者</a:t>
              </a:r>
            </a:p>
          </p:txBody>
        </p:sp>
      </p:grpSp>
      <p:grpSp>
        <p:nvGrpSpPr>
          <p:cNvPr id="30733" name="グループ化 3"/>
          <p:cNvGrpSpPr>
            <a:grpSpLocks/>
          </p:cNvGrpSpPr>
          <p:nvPr/>
        </p:nvGrpSpPr>
        <p:grpSpPr bwMode="auto">
          <a:xfrm>
            <a:off x="4605338" y="4915525"/>
            <a:ext cx="1114425" cy="528146"/>
            <a:chOff x="0" y="0"/>
            <a:chExt cx="1441389" cy="524656"/>
          </a:xfrm>
        </p:grpSpPr>
        <p:sp>
          <p:nvSpPr>
            <p:cNvPr id="30744" name="フローチャート : 代替処理 1"/>
            <p:cNvSpPr>
              <a:spLocks/>
            </p:cNvSpPr>
            <p:nvPr/>
          </p:nvSpPr>
          <p:spPr bwMode="auto">
            <a:xfrm>
              <a:off x="0" y="0"/>
              <a:ext cx="1441389" cy="524656"/>
            </a:xfrm>
            <a:prstGeom prst="flowChartAlternateProcess">
              <a:avLst/>
            </a:prstGeom>
            <a:solidFill>
              <a:schemeClr val="accent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45" name="テキスト ボックス 2"/>
            <p:cNvSpPr>
              <a:spLocks noChangeArrowheads="1"/>
            </p:cNvSpPr>
            <p:nvPr/>
          </p:nvSpPr>
          <p:spPr bwMode="auto">
            <a:xfrm>
              <a:off x="0" y="79097"/>
              <a:ext cx="1441389" cy="37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事業者</a:t>
              </a:r>
            </a:p>
          </p:txBody>
        </p:sp>
      </p:grpSp>
      <p:sp>
        <p:nvSpPr>
          <p:cNvPr id="30734" name="フローチャート : 代替処理 1"/>
          <p:cNvSpPr>
            <a:spLocks/>
          </p:cNvSpPr>
          <p:nvPr/>
        </p:nvSpPr>
        <p:spPr bwMode="auto">
          <a:xfrm>
            <a:off x="3005138" y="4900613"/>
            <a:ext cx="1114425" cy="501427"/>
          </a:xfrm>
          <a:prstGeom prst="flowChartAlternateProcess">
            <a:avLst/>
          </a:prstGeom>
          <a:solidFill>
            <a:srgbClr val="00B050"/>
          </a:solidFill>
          <a:ln w="9525">
            <a:solidFill>
              <a:schemeClr val="tx1"/>
            </a:solidFill>
            <a:miter lim="800000"/>
            <a:headEnd/>
            <a:tailEnd/>
          </a:ln>
          <a:effec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35" name="テキスト ボックス 2"/>
          <p:cNvSpPr>
            <a:spLocks noChangeArrowheads="1"/>
          </p:cNvSpPr>
          <p:nvPr/>
        </p:nvSpPr>
        <p:spPr bwMode="auto">
          <a:xfrm>
            <a:off x="3005138" y="4965700"/>
            <a:ext cx="1114425" cy="310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400" b="1" dirty="0">
                <a:solidFill>
                  <a:srgbClr val="000000"/>
                </a:solidFill>
                <a:ea typeface="ＭＳ Ｐゴシック" pitchFamily="50" charset="-128"/>
                <a:sym typeface="Calibri" pitchFamily="34" charset="0"/>
              </a:rPr>
              <a:t>事業者</a:t>
            </a:r>
          </a:p>
        </p:txBody>
      </p:sp>
      <p:grpSp>
        <p:nvGrpSpPr>
          <p:cNvPr id="30736" name="Group 90"/>
          <p:cNvGrpSpPr>
            <a:grpSpLocks/>
          </p:cNvGrpSpPr>
          <p:nvPr/>
        </p:nvGrpSpPr>
        <p:grpSpPr bwMode="auto">
          <a:xfrm>
            <a:off x="10755313" y="4900613"/>
            <a:ext cx="1116012" cy="471454"/>
            <a:chOff x="0" y="0"/>
            <a:chExt cx="1756" cy="684"/>
          </a:xfrm>
        </p:grpSpPr>
        <p:sp>
          <p:nvSpPr>
            <p:cNvPr id="30742" name="フローチャート : 代替処理 1"/>
            <p:cNvSpPr>
              <a:spLocks/>
            </p:cNvSpPr>
            <p:nvPr/>
          </p:nvSpPr>
          <p:spPr bwMode="auto">
            <a:xfrm>
              <a:off x="0" y="0"/>
              <a:ext cx="1756" cy="684"/>
            </a:xfrm>
            <a:prstGeom prst="flowChartAlternateProcess">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43" name="テキスト ボックス 2"/>
            <p:cNvSpPr>
              <a:spLocks noChangeArrowheads="1"/>
            </p:cNvSpPr>
            <p:nvPr/>
          </p:nvSpPr>
          <p:spPr bwMode="auto">
            <a:xfrm>
              <a:off x="0" y="103"/>
              <a:ext cx="1756" cy="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600" b="1" dirty="0">
                  <a:solidFill>
                    <a:srgbClr val="000000"/>
                  </a:solidFill>
                  <a:ea typeface="ＭＳ Ｐゴシック" pitchFamily="50" charset="-128"/>
                  <a:sym typeface="Calibri" pitchFamily="34" charset="0"/>
                </a:rPr>
                <a:t>事業者</a:t>
              </a:r>
            </a:p>
          </p:txBody>
        </p:sp>
      </p:grpSp>
      <p:sp>
        <p:nvSpPr>
          <p:cNvPr id="30737" name="フローチャート : 代替処理 1"/>
          <p:cNvSpPr>
            <a:spLocks/>
          </p:cNvSpPr>
          <p:nvPr/>
        </p:nvSpPr>
        <p:spPr bwMode="auto">
          <a:xfrm>
            <a:off x="9192249" y="4893338"/>
            <a:ext cx="1295996" cy="493246"/>
          </a:xfrm>
          <a:prstGeom prst="flowChartAlternateProcess">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170" tIns="46990" rIns="90170" bIns="46990"/>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eaLnBrk="1" hangingPunct="1"/>
            <a:endParaRPr lang="ja-JP" altLang="ja-JP" sz="1400" b="1" i="1">
              <a:ea typeface="ＭＳ Ｐゴシック" pitchFamily="50" charset="-128"/>
              <a:sym typeface="Arial" pitchFamily="34" charset="0"/>
            </a:endParaRPr>
          </a:p>
        </p:txBody>
      </p:sp>
      <p:sp>
        <p:nvSpPr>
          <p:cNvPr id="30738" name="テキスト ボックス 2"/>
          <p:cNvSpPr>
            <a:spLocks noChangeArrowheads="1"/>
          </p:cNvSpPr>
          <p:nvPr/>
        </p:nvSpPr>
        <p:spPr bwMode="auto">
          <a:xfrm>
            <a:off x="9186862" y="4972359"/>
            <a:ext cx="1295996"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itchFamily="34" charset="0"/>
                <a:ea typeface="SimSun" pitchFamily="2" charset="-122"/>
              </a:defRPr>
            </a:lvl1pPr>
            <a:lvl2pPr marL="742950" indent="-285750">
              <a:defRPr>
                <a:solidFill>
                  <a:schemeClr val="tx1"/>
                </a:solidFill>
                <a:latin typeface="Arial" pitchFamily="34" charset="0"/>
                <a:ea typeface="SimSun" pitchFamily="2" charset="-122"/>
              </a:defRPr>
            </a:lvl2pPr>
            <a:lvl3pPr marL="1143000" indent="-228600">
              <a:defRPr>
                <a:solidFill>
                  <a:schemeClr val="tx1"/>
                </a:solidFill>
                <a:latin typeface="Arial" pitchFamily="34" charset="0"/>
                <a:ea typeface="SimSun" pitchFamily="2" charset="-122"/>
              </a:defRPr>
            </a:lvl3pPr>
            <a:lvl4pPr marL="1600200" indent="-228600">
              <a:defRPr>
                <a:solidFill>
                  <a:schemeClr val="tx1"/>
                </a:solidFill>
                <a:latin typeface="Arial" pitchFamily="34" charset="0"/>
                <a:ea typeface="SimSun" pitchFamily="2" charset="-122"/>
              </a:defRPr>
            </a:lvl4pPr>
            <a:lvl5pPr marL="2057400" indent="-228600">
              <a:defRPr>
                <a:solidFill>
                  <a:schemeClr val="tx1"/>
                </a:solidFill>
                <a:latin typeface="Arial" pitchFamily="34" charset="0"/>
                <a:ea typeface="SimSun"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SimSun" pitchFamily="2" charset="-122"/>
              </a:defRPr>
            </a:lvl9pPr>
          </a:lstStyle>
          <a:p>
            <a:pPr algn="ctr"/>
            <a:r>
              <a:rPr lang="ja-JP" altLang="en-US" sz="1600" b="1" dirty="0">
                <a:solidFill>
                  <a:srgbClr val="000000"/>
                </a:solidFill>
                <a:ea typeface="ＭＳ Ｐゴシック" pitchFamily="50" charset="-128"/>
                <a:sym typeface="Calibri" pitchFamily="34" charset="0"/>
              </a:rPr>
              <a:t>事業者</a:t>
            </a:r>
          </a:p>
        </p:txBody>
      </p:sp>
      <p:sp>
        <p:nvSpPr>
          <p:cNvPr id="3" name="テキスト ボックス 2"/>
          <p:cNvSpPr txBox="1"/>
          <p:nvPr/>
        </p:nvSpPr>
        <p:spPr>
          <a:xfrm>
            <a:off x="0" y="2125042"/>
            <a:ext cx="1358807" cy="738664"/>
          </a:xfrm>
          <a:prstGeom prst="rect">
            <a:avLst/>
          </a:prstGeom>
          <a:noFill/>
        </p:spPr>
        <p:txBody>
          <a:bodyPr wrap="square" rtlCol="0">
            <a:spAutoFit/>
          </a:bodyPr>
          <a:lstStyle/>
          <a:p>
            <a:r>
              <a:rPr kumimoji="1" lang="ja-JP" altLang="en-US" sz="1400" b="1" dirty="0"/>
              <a:t>ガイドラインに基づく合法証明</a:t>
            </a:r>
          </a:p>
        </p:txBody>
      </p:sp>
      <p:sp>
        <p:nvSpPr>
          <p:cNvPr id="101" name="テキスト ボックス 100"/>
          <p:cNvSpPr txBox="1"/>
          <p:nvPr/>
        </p:nvSpPr>
        <p:spPr>
          <a:xfrm>
            <a:off x="-37036" y="4974273"/>
            <a:ext cx="1622996" cy="738664"/>
          </a:xfrm>
          <a:prstGeom prst="rect">
            <a:avLst/>
          </a:prstGeom>
          <a:noFill/>
        </p:spPr>
        <p:txBody>
          <a:bodyPr wrap="square" rtlCol="0">
            <a:spAutoFit/>
          </a:bodyPr>
          <a:lstStyle/>
          <a:p>
            <a:r>
              <a:rPr kumimoji="1" lang="ja-JP" altLang="en-US" sz="1400" b="1" dirty="0"/>
              <a:t>クリーンウッド法に基づく合法性の確認</a:t>
            </a:r>
          </a:p>
        </p:txBody>
      </p:sp>
      <p:sp>
        <p:nvSpPr>
          <p:cNvPr id="4" name="テキスト ボックス 3"/>
          <p:cNvSpPr txBox="1"/>
          <p:nvPr/>
        </p:nvSpPr>
        <p:spPr>
          <a:xfrm>
            <a:off x="2462160" y="6301671"/>
            <a:ext cx="8300875" cy="369332"/>
          </a:xfrm>
          <a:prstGeom prst="rect">
            <a:avLst/>
          </a:prstGeom>
          <a:noFill/>
        </p:spPr>
        <p:txBody>
          <a:bodyPr wrap="square" rtlCol="0">
            <a:spAutoFit/>
          </a:bodyPr>
          <a:lstStyle/>
          <a:p>
            <a:r>
              <a:rPr kumimoji="1" lang="ja-JP" altLang="en-US" b="1" dirty="0"/>
              <a:t>認定</a:t>
            </a:r>
            <a:r>
              <a:rPr lang="ja-JP" altLang="en-US" b="1" dirty="0"/>
              <a:t>や</a:t>
            </a:r>
            <a:r>
              <a:rPr kumimoji="1" lang="ja-JP" altLang="en-US" b="1" dirty="0"/>
              <a:t>登録の有無にかかわらず、すべての木材関連事業者が合法性を確認する</a:t>
            </a:r>
          </a:p>
        </p:txBody>
      </p:sp>
      <p:sp>
        <p:nvSpPr>
          <p:cNvPr id="105" name="下矢印 104"/>
          <p:cNvSpPr/>
          <p:nvPr/>
        </p:nvSpPr>
        <p:spPr bwMode="auto">
          <a:xfrm rot="10800000">
            <a:off x="9639202" y="5420099"/>
            <a:ext cx="350532" cy="7552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6" name="角丸四角形 5"/>
          <p:cNvSpPr/>
          <p:nvPr/>
        </p:nvSpPr>
        <p:spPr bwMode="auto">
          <a:xfrm>
            <a:off x="2146852" y="6217444"/>
            <a:ext cx="8852452" cy="471454"/>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cxnSp>
        <p:nvCxnSpPr>
          <p:cNvPr id="8" name="直線矢印コネクタ 7"/>
          <p:cNvCxnSpPr/>
          <p:nvPr/>
        </p:nvCxnSpPr>
        <p:spPr bwMode="auto">
          <a:xfrm flipV="1">
            <a:off x="5724525" y="2878380"/>
            <a:ext cx="0" cy="474420"/>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テキスト ボックス 8"/>
          <p:cNvSpPr txBox="1"/>
          <p:nvPr/>
        </p:nvSpPr>
        <p:spPr>
          <a:xfrm>
            <a:off x="5190151" y="3263487"/>
            <a:ext cx="2031423" cy="584775"/>
          </a:xfrm>
          <a:prstGeom prst="rect">
            <a:avLst/>
          </a:prstGeom>
          <a:noFill/>
        </p:spPr>
        <p:txBody>
          <a:bodyPr wrap="square" rtlCol="0">
            <a:spAutoFit/>
          </a:bodyPr>
          <a:lstStyle/>
          <a:p>
            <a:r>
              <a:rPr kumimoji="1" lang="ja-JP" altLang="en-US" sz="1600" b="1" dirty="0">
                <a:solidFill>
                  <a:srgbClr val="FF0000"/>
                </a:solidFill>
              </a:rPr>
              <a:t>証明の連鎖はここで切れてしまう！</a:t>
            </a:r>
          </a:p>
        </p:txBody>
      </p:sp>
      <p:sp>
        <p:nvSpPr>
          <p:cNvPr id="2" name="テキスト ボックス 1"/>
          <p:cNvSpPr txBox="1"/>
          <p:nvPr/>
        </p:nvSpPr>
        <p:spPr>
          <a:xfrm>
            <a:off x="1120543" y="1954133"/>
            <a:ext cx="511928" cy="276999"/>
          </a:xfrm>
          <a:prstGeom prst="rect">
            <a:avLst/>
          </a:prstGeom>
          <a:noFill/>
        </p:spPr>
        <p:txBody>
          <a:bodyPr wrap="square" rtlCol="0">
            <a:spAutoFit/>
          </a:bodyPr>
          <a:lstStyle/>
          <a:p>
            <a:r>
              <a:rPr kumimoji="1" lang="ja-JP" altLang="en-US" sz="1200" dirty="0"/>
              <a:t>例１</a:t>
            </a:r>
          </a:p>
        </p:txBody>
      </p:sp>
      <p:sp>
        <p:nvSpPr>
          <p:cNvPr id="113" name="テキスト ボックス 112"/>
          <p:cNvSpPr txBox="1"/>
          <p:nvPr/>
        </p:nvSpPr>
        <p:spPr>
          <a:xfrm>
            <a:off x="1145068" y="2567231"/>
            <a:ext cx="511928" cy="276999"/>
          </a:xfrm>
          <a:prstGeom prst="rect">
            <a:avLst/>
          </a:prstGeom>
          <a:noFill/>
        </p:spPr>
        <p:txBody>
          <a:bodyPr wrap="square" rtlCol="0">
            <a:spAutoFit/>
          </a:bodyPr>
          <a:lstStyle/>
          <a:p>
            <a:r>
              <a:rPr kumimoji="1" lang="ja-JP" altLang="en-US" sz="1200" dirty="0"/>
              <a:t>例２</a:t>
            </a:r>
          </a:p>
        </p:txBody>
      </p:sp>
      <p:sp>
        <p:nvSpPr>
          <p:cNvPr id="114" name="字幕 7">
            <a:extLst>
              <a:ext uri="{FF2B5EF4-FFF2-40B4-BE49-F238E27FC236}">
                <a16:creationId xmlns:a16="http://schemas.microsoft.com/office/drawing/2014/main" xmlns="" id="{B1929730-4426-4880-AC7C-1F11054FD925}"/>
              </a:ext>
            </a:extLst>
          </p:cNvPr>
          <p:cNvSpPr>
            <a:spLocks noGrp="1"/>
          </p:cNvSpPr>
          <p:nvPr>
            <p:ph type="subTitle" idx="1"/>
          </p:nvPr>
        </p:nvSpPr>
        <p:spPr>
          <a:xfrm>
            <a:off x="252587" y="229274"/>
            <a:ext cx="9144000" cy="400120"/>
          </a:xfrm>
        </p:spPr>
        <p:txBody>
          <a:bodyPr>
            <a:normAutofit/>
          </a:bodyPr>
          <a:lstStyle/>
          <a:p>
            <a:pPr algn="l"/>
            <a:r>
              <a:rPr lang="ja-JP" altLang="en-US" dirty="0"/>
              <a:t>３　クリーンウッド法（</a:t>
            </a:r>
            <a:r>
              <a:rPr lang="en-US" altLang="ja-JP" dirty="0"/>
              <a:t>CW</a:t>
            </a:r>
            <a:r>
              <a:rPr lang="ja-JP" altLang="en-US" dirty="0"/>
              <a:t>法）</a:t>
            </a:r>
            <a:endParaRPr lang="en-US" altLang="ja-JP" dirty="0"/>
          </a:p>
          <a:p>
            <a:pPr algn="l"/>
            <a:endParaRPr lang="en-US" altLang="ja-JP" dirty="0"/>
          </a:p>
        </p:txBody>
      </p:sp>
      <p:pic>
        <p:nvPicPr>
          <p:cNvPr id="116" name="図 115">
            <a:extLst>
              <a:ext uri="{FF2B5EF4-FFF2-40B4-BE49-F238E27FC236}">
                <a16:creationId xmlns:a16="http://schemas.microsoft.com/office/drawing/2014/main" xmlns="" id="{3AE03A78-7E23-4176-B40B-9A6AD81238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8186" y="204388"/>
            <a:ext cx="851962" cy="906675"/>
          </a:xfrm>
          <a:prstGeom prst="rect">
            <a:avLst/>
          </a:prstGeom>
        </p:spPr>
      </p:pic>
      <p:sp>
        <p:nvSpPr>
          <p:cNvPr id="5" name="テキスト ボックス 4">
            <a:extLst>
              <a:ext uri="{FF2B5EF4-FFF2-40B4-BE49-F238E27FC236}">
                <a16:creationId xmlns:a16="http://schemas.microsoft.com/office/drawing/2014/main" xmlns="" id="{C1E254B5-13A8-45CF-9064-F18362AD0A0D}"/>
              </a:ext>
            </a:extLst>
          </p:cNvPr>
          <p:cNvSpPr txBox="1"/>
          <p:nvPr/>
        </p:nvSpPr>
        <p:spPr>
          <a:xfrm>
            <a:off x="774462" y="704513"/>
            <a:ext cx="8371994" cy="400110"/>
          </a:xfrm>
          <a:prstGeom prst="rect">
            <a:avLst/>
          </a:prstGeom>
          <a:noFill/>
        </p:spPr>
        <p:txBody>
          <a:bodyPr wrap="square" rtlCol="0">
            <a:spAutoFit/>
          </a:bodyPr>
          <a:lstStyle/>
          <a:p>
            <a:r>
              <a:rPr kumimoji="1" lang="en-US" altLang="ja-JP" sz="2000" b="1" dirty="0"/>
              <a:t>GL</a:t>
            </a:r>
            <a:r>
              <a:rPr lang="ja-JP" altLang="en-US" sz="2000" b="1" dirty="0"/>
              <a:t>と</a:t>
            </a:r>
            <a:r>
              <a:rPr lang="en-US" altLang="ja-JP" sz="2000" b="1" dirty="0"/>
              <a:t>CW</a:t>
            </a:r>
            <a:r>
              <a:rPr lang="ja-JP" altLang="en-US" sz="2000" b="1" dirty="0"/>
              <a:t>法の比較（</a:t>
            </a:r>
            <a:r>
              <a:rPr kumimoji="1" lang="ja-JP" altLang="en-US" sz="2000" b="1" dirty="0"/>
              <a:t>サプライチェーンの観点から）</a:t>
            </a:r>
          </a:p>
        </p:txBody>
      </p:sp>
      <p:sp>
        <p:nvSpPr>
          <p:cNvPr id="117" name="下矢印 104">
            <a:extLst>
              <a:ext uri="{FF2B5EF4-FFF2-40B4-BE49-F238E27FC236}">
                <a16:creationId xmlns:a16="http://schemas.microsoft.com/office/drawing/2014/main" xmlns="" id="{CBBDCC81-E8D0-4B93-AD10-B33BEDCE2A09}"/>
              </a:ext>
            </a:extLst>
          </p:cNvPr>
          <p:cNvSpPr/>
          <p:nvPr/>
        </p:nvSpPr>
        <p:spPr bwMode="auto">
          <a:xfrm rot="10800000">
            <a:off x="8217538" y="5417588"/>
            <a:ext cx="350532" cy="7552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118" name="下矢印 104">
            <a:extLst>
              <a:ext uri="{FF2B5EF4-FFF2-40B4-BE49-F238E27FC236}">
                <a16:creationId xmlns:a16="http://schemas.microsoft.com/office/drawing/2014/main" xmlns="" id="{692B8431-7D6A-416E-B47E-A5FB7FD0E1ED}"/>
              </a:ext>
            </a:extLst>
          </p:cNvPr>
          <p:cNvSpPr/>
          <p:nvPr/>
        </p:nvSpPr>
        <p:spPr bwMode="auto">
          <a:xfrm rot="10800000">
            <a:off x="6558201" y="5431441"/>
            <a:ext cx="350532" cy="7552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119" name="下矢印 104">
            <a:extLst>
              <a:ext uri="{FF2B5EF4-FFF2-40B4-BE49-F238E27FC236}">
                <a16:creationId xmlns:a16="http://schemas.microsoft.com/office/drawing/2014/main" xmlns="" id="{AB5FDA85-24B9-4C33-B8E9-02BBC598299F}"/>
              </a:ext>
            </a:extLst>
          </p:cNvPr>
          <p:cNvSpPr/>
          <p:nvPr/>
        </p:nvSpPr>
        <p:spPr bwMode="auto">
          <a:xfrm rot="10800000">
            <a:off x="3387361" y="5431545"/>
            <a:ext cx="350532" cy="7552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120" name="下矢印 104">
            <a:extLst>
              <a:ext uri="{FF2B5EF4-FFF2-40B4-BE49-F238E27FC236}">
                <a16:creationId xmlns:a16="http://schemas.microsoft.com/office/drawing/2014/main" xmlns="" id="{C420A0F3-22AF-4CAE-96C4-1E8EDD7F1CEB}"/>
              </a:ext>
            </a:extLst>
          </p:cNvPr>
          <p:cNvSpPr/>
          <p:nvPr/>
        </p:nvSpPr>
        <p:spPr bwMode="auto">
          <a:xfrm rot="10800000">
            <a:off x="4976313" y="5446827"/>
            <a:ext cx="350532" cy="7552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ja-JP" altLang="en-US" sz="1800" b="0" i="0" u="none" strike="noStrike" cap="none" normalizeH="0" baseline="0">
              <a:ln>
                <a:noFill/>
              </a:ln>
              <a:solidFill>
                <a:schemeClr val="tx1"/>
              </a:solidFill>
              <a:effectLst/>
              <a:latin typeface="Arial" pitchFamily="34" charset="0"/>
              <a:ea typeface="ＭＳ Ｐゴシック" pitchFamily="50" charset="-128"/>
            </a:endParaRPr>
          </a:p>
        </p:txBody>
      </p:sp>
      <p:sp>
        <p:nvSpPr>
          <p:cNvPr id="109" name="角丸四角形 108"/>
          <p:cNvSpPr/>
          <p:nvPr/>
        </p:nvSpPr>
        <p:spPr>
          <a:xfrm>
            <a:off x="9419958" y="98457"/>
            <a:ext cx="2626287" cy="12420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t>全木連セミナー資料より</a:t>
            </a:r>
            <a:endParaRPr kumimoji="1" lang="ja-JP" altLang="en-US" sz="1600" b="1" dirty="0"/>
          </a:p>
        </p:txBody>
      </p:sp>
      <p:pic>
        <p:nvPicPr>
          <p:cNvPr id="110" name="Picture 3" descr="logomark-ew_5_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7079" y="66950"/>
            <a:ext cx="1581150" cy="301625"/>
          </a:xfrm>
          <a:prstGeom prst="rect">
            <a:avLst/>
          </a:prstGeom>
          <a:noFill/>
          <a:extLst>
            <a:ext uri="{909E8E84-426E-40DD-AFC4-6F175D3DCCD1}">
              <a14:hiddenFill xmlns:a14="http://schemas.microsoft.com/office/drawing/2010/main">
                <a:solidFill>
                  <a:srgbClr val="FFFFFF"/>
                </a:solidFill>
              </a14:hiddenFill>
            </a:ext>
          </a:extLst>
        </p:spPr>
      </p:pic>
      <p:sp>
        <p:nvSpPr>
          <p:cNvPr id="111" name="角丸四角形 110"/>
          <p:cNvSpPr/>
          <p:nvPr/>
        </p:nvSpPr>
        <p:spPr>
          <a:xfrm>
            <a:off x="11375757" y="6300634"/>
            <a:ext cx="686202" cy="485628"/>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19</a:t>
            </a:r>
            <a:endParaRPr kumimoji="1" lang="ja-JP" altLang="en-US" sz="2800" b="1" dirty="0"/>
          </a:p>
        </p:txBody>
      </p:sp>
      <p:sp>
        <p:nvSpPr>
          <p:cNvPr id="115" name="円/楕円 114"/>
          <p:cNvSpPr/>
          <p:nvPr/>
        </p:nvSpPr>
        <p:spPr>
          <a:xfrm>
            <a:off x="4317543" y="2331192"/>
            <a:ext cx="1584960" cy="914400"/>
          </a:xfrm>
          <a:prstGeom prst="ellipse">
            <a:avLst/>
          </a:prstGeom>
          <a:noFill/>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345402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630593" y="759855"/>
            <a:ext cx="2675098" cy="5943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en-US" altLang="ja-JP" dirty="0"/>
          </a:p>
          <a:p>
            <a:pPr algn="ctr"/>
            <a:endParaRPr lang="en-US" altLang="ja-JP" dirty="0"/>
          </a:p>
          <a:p>
            <a:pPr algn="ctr"/>
            <a:endParaRPr kumimoji="1" lang="en-US" altLang="ja-JP" dirty="0"/>
          </a:p>
          <a:p>
            <a:pPr algn="ctr"/>
            <a:endParaRPr kumimoji="1" lang="ja-JP" altLang="en-US" dirty="0"/>
          </a:p>
        </p:txBody>
      </p:sp>
      <p:sp>
        <p:nvSpPr>
          <p:cNvPr id="28" name="左矢印 27"/>
          <p:cNvSpPr/>
          <p:nvPr/>
        </p:nvSpPr>
        <p:spPr>
          <a:xfrm>
            <a:off x="930253" y="3615849"/>
            <a:ext cx="10912342" cy="253619"/>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11468206" y="864815"/>
            <a:ext cx="457200" cy="25949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b="1" dirty="0">
                <a:solidFill>
                  <a:schemeClr val="tx1"/>
                </a:solidFill>
              </a:rPr>
              <a:t>木材関連事業者</a:t>
            </a:r>
            <a:endParaRPr kumimoji="1" lang="ja-JP" altLang="en-US" b="1" dirty="0">
              <a:solidFill>
                <a:schemeClr val="tx1"/>
              </a:solidFill>
            </a:endParaRPr>
          </a:p>
        </p:txBody>
      </p:sp>
      <p:sp>
        <p:nvSpPr>
          <p:cNvPr id="30" name="角丸四角形 29"/>
          <p:cNvSpPr/>
          <p:nvPr/>
        </p:nvSpPr>
        <p:spPr>
          <a:xfrm>
            <a:off x="11468206" y="4027430"/>
            <a:ext cx="457200" cy="2594919"/>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b="1" dirty="0">
                <a:solidFill>
                  <a:schemeClr val="tx1"/>
                </a:solidFill>
              </a:rPr>
              <a:t>登 録 実施機 関</a:t>
            </a:r>
            <a:endParaRPr kumimoji="1" lang="ja-JP" altLang="en-US" b="1" dirty="0">
              <a:solidFill>
                <a:schemeClr val="tx1"/>
              </a:solidFill>
            </a:endParaRPr>
          </a:p>
        </p:txBody>
      </p:sp>
      <p:sp>
        <p:nvSpPr>
          <p:cNvPr id="31" name="角丸四角形 30"/>
          <p:cNvSpPr/>
          <p:nvPr/>
        </p:nvSpPr>
        <p:spPr>
          <a:xfrm>
            <a:off x="10045825" y="864811"/>
            <a:ext cx="753544" cy="2594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smtClean="0">
                <a:solidFill>
                  <a:schemeClr val="tx1"/>
                </a:solidFill>
              </a:rPr>
              <a:t>予備登録申請</a:t>
            </a:r>
            <a:endParaRPr lang="en-US" altLang="ja-JP" dirty="0" smtClean="0">
              <a:solidFill>
                <a:schemeClr val="tx1"/>
              </a:solidFill>
            </a:endParaRPr>
          </a:p>
          <a:p>
            <a:pPr algn="ctr"/>
            <a:r>
              <a:rPr lang="ja-JP" altLang="en-US" sz="1200" b="1" dirty="0">
                <a:solidFill>
                  <a:schemeClr val="tx1"/>
                </a:solidFill>
              </a:rPr>
              <a:t>　</a:t>
            </a:r>
            <a:r>
              <a:rPr lang="ja-JP" altLang="en-US" sz="1200" b="1" dirty="0" smtClean="0">
                <a:solidFill>
                  <a:schemeClr val="tx1"/>
                </a:solidFill>
              </a:rPr>
              <a:t>　　　</a:t>
            </a:r>
            <a:r>
              <a:rPr lang="ja-JP" altLang="en-US" sz="1400" b="1" dirty="0" smtClean="0">
                <a:solidFill>
                  <a:schemeClr val="tx1"/>
                </a:solidFill>
              </a:rPr>
              <a:t>エクセルファイル</a:t>
            </a:r>
            <a:endParaRPr lang="en-US" altLang="ja-JP" sz="1400" b="1" dirty="0">
              <a:solidFill>
                <a:schemeClr val="tx1"/>
              </a:solidFill>
            </a:endParaRPr>
          </a:p>
          <a:p>
            <a:pPr algn="ctr"/>
            <a:r>
              <a:rPr lang="ja-JP" altLang="en-US" dirty="0" smtClean="0">
                <a:solidFill>
                  <a:schemeClr val="tx1"/>
                </a:solidFill>
              </a:rPr>
              <a:t>入力・ メール送信</a:t>
            </a:r>
            <a:endParaRPr kumimoji="1" lang="ja-JP" altLang="en-US" dirty="0">
              <a:solidFill>
                <a:schemeClr val="tx1"/>
              </a:solidFill>
            </a:endParaRPr>
          </a:p>
        </p:txBody>
      </p:sp>
      <p:sp>
        <p:nvSpPr>
          <p:cNvPr id="32" name="角丸四角形 31"/>
          <p:cNvSpPr/>
          <p:nvPr/>
        </p:nvSpPr>
        <p:spPr>
          <a:xfrm>
            <a:off x="9542755" y="864812"/>
            <a:ext cx="457200" cy="2594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見積への同意書</a:t>
            </a:r>
            <a:endParaRPr kumimoji="1" lang="ja-JP" altLang="en-US" dirty="0">
              <a:solidFill>
                <a:schemeClr val="tx1"/>
              </a:solidFill>
            </a:endParaRPr>
          </a:p>
        </p:txBody>
      </p:sp>
      <p:sp>
        <p:nvSpPr>
          <p:cNvPr id="34" name="角丸四角形 33"/>
          <p:cNvSpPr/>
          <p:nvPr/>
        </p:nvSpPr>
        <p:spPr>
          <a:xfrm>
            <a:off x="7856457" y="864815"/>
            <a:ext cx="1587188" cy="2594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smtClean="0">
                <a:solidFill>
                  <a:schemeClr val="tx1"/>
                </a:solidFill>
              </a:rPr>
              <a:t>エクセルファイルにて</a:t>
            </a:r>
            <a:endParaRPr lang="en-US" altLang="ja-JP" sz="1600" b="1" dirty="0" smtClean="0">
              <a:solidFill>
                <a:schemeClr val="tx1"/>
              </a:solidFill>
            </a:endParaRPr>
          </a:p>
          <a:p>
            <a:pPr algn="ctr"/>
            <a:r>
              <a:rPr lang="ja-JP" altLang="en-US" sz="1600" b="1" dirty="0">
                <a:solidFill>
                  <a:schemeClr val="tx1"/>
                </a:solidFill>
              </a:rPr>
              <a:t>　</a:t>
            </a:r>
            <a:r>
              <a:rPr lang="ja-JP" altLang="en-US" sz="1600" b="1" dirty="0" smtClean="0">
                <a:solidFill>
                  <a:schemeClr val="tx1"/>
                </a:solidFill>
              </a:rPr>
              <a:t>　　　　申請準備作業</a:t>
            </a:r>
            <a:endParaRPr lang="en-US" altLang="ja-JP" sz="1600" b="1" dirty="0" smtClean="0">
              <a:solidFill>
                <a:schemeClr val="tx1"/>
              </a:solidFill>
            </a:endParaRPr>
          </a:p>
          <a:p>
            <a:pPr algn="ctr"/>
            <a:r>
              <a:rPr lang="ja-JP" altLang="en-US" dirty="0" smtClean="0">
                <a:solidFill>
                  <a:schemeClr val="tx1"/>
                </a:solidFill>
              </a:rPr>
              <a:t>登録</a:t>
            </a:r>
            <a:r>
              <a:rPr lang="ja-JP" altLang="en-US" dirty="0">
                <a:solidFill>
                  <a:schemeClr val="tx1"/>
                </a:solidFill>
              </a:rPr>
              <a:t>免許税の納付</a:t>
            </a:r>
            <a:endParaRPr lang="en-US" altLang="ja-JP" dirty="0">
              <a:solidFill>
                <a:schemeClr val="tx1"/>
              </a:solidFill>
            </a:endParaRPr>
          </a:p>
          <a:p>
            <a:pPr algn="ctr"/>
            <a:r>
              <a:rPr kumimoji="1" lang="ja-JP" altLang="en-US" dirty="0" smtClean="0">
                <a:solidFill>
                  <a:schemeClr val="tx1"/>
                </a:solidFill>
              </a:rPr>
              <a:t>申請書製本版の</a:t>
            </a:r>
            <a:r>
              <a:rPr kumimoji="1" lang="ja-JP" altLang="en-US" dirty="0">
                <a:solidFill>
                  <a:schemeClr val="tx1"/>
                </a:solidFill>
              </a:rPr>
              <a:t>作成・提出</a:t>
            </a:r>
          </a:p>
        </p:txBody>
      </p:sp>
      <p:sp>
        <p:nvSpPr>
          <p:cNvPr id="35" name="角丸四角形 34"/>
          <p:cNvSpPr/>
          <p:nvPr/>
        </p:nvSpPr>
        <p:spPr>
          <a:xfrm>
            <a:off x="7240122" y="864814"/>
            <a:ext cx="457200" cy="2594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補正作業</a:t>
            </a:r>
            <a:endParaRPr kumimoji="1" lang="ja-JP" altLang="en-US" dirty="0">
              <a:solidFill>
                <a:schemeClr val="tx1"/>
              </a:solidFill>
            </a:endParaRPr>
          </a:p>
        </p:txBody>
      </p:sp>
      <p:sp>
        <p:nvSpPr>
          <p:cNvPr id="36" name="角丸四角形 35"/>
          <p:cNvSpPr/>
          <p:nvPr/>
        </p:nvSpPr>
        <p:spPr>
          <a:xfrm>
            <a:off x="6501669" y="864814"/>
            <a:ext cx="457200" cy="2594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補正完了・報告</a:t>
            </a:r>
            <a:endParaRPr kumimoji="1" lang="ja-JP" altLang="en-US" dirty="0">
              <a:solidFill>
                <a:schemeClr val="tx1"/>
              </a:solidFill>
            </a:endParaRPr>
          </a:p>
        </p:txBody>
      </p:sp>
      <p:sp>
        <p:nvSpPr>
          <p:cNvPr id="37" name="角丸四角形 36"/>
          <p:cNvSpPr/>
          <p:nvPr/>
        </p:nvSpPr>
        <p:spPr>
          <a:xfrm>
            <a:off x="5000920" y="864813"/>
            <a:ext cx="457200" cy="2594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審査手数料の支払い</a:t>
            </a:r>
            <a:endParaRPr kumimoji="1" lang="en-US" altLang="ja-JP" dirty="0">
              <a:solidFill>
                <a:schemeClr val="tx1"/>
              </a:solidFill>
            </a:endParaRPr>
          </a:p>
        </p:txBody>
      </p:sp>
      <p:sp>
        <p:nvSpPr>
          <p:cNvPr id="38" name="角丸四角形 37"/>
          <p:cNvSpPr/>
          <p:nvPr/>
        </p:nvSpPr>
        <p:spPr>
          <a:xfrm>
            <a:off x="930253" y="864816"/>
            <a:ext cx="457200" cy="2594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登録木材事業者</a:t>
            </a:r>
            <a:endParaRPr kumimoji="1" lang="ja-JP" altLang="en-US" dirty="0">
              <a:solidFill>
                <a:schemeClr val="tx1"/>
              </a:solidFill>
            </a:endParaRPr>
          </a:p>
        </p:txBody>
      </p:sp>
      <p:sp>
        <p:nvSpPr>
          <p:cNvPr id="39" name="角丸四角形 38"/>
          <p:cNvSpPr/>
          <p:nvPr/>
        </p:nvSpPr>
        <p:spPr>
          <a:xfrm>
            <a:off x="9914039" y="3911393"/>
            <a:ext cx="836415" cy="27500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rPr>
              <a:t>予備登録</a:t>
            </a:r>
            <a:r>
              <a:rPr lang="ja-JP" altLang="en-US" dirty="0" smtClean="0">
                <a:solidFill>
                  <a:schemeClr val="tx1"/>
                </a:solidFill>
              </a:rPr>
              <a:t>申請</a:t>
            </a:r>
            <a:endParaRPr lang="en-US" altLang="ja-JP" dirty="0" smtClean="0">
              <a:solidFill>
                <a:schemeClr val="tx1"/>
              </a:solidFill>
            </a:endParaRPr>
          </a:p>
          <a:p>
            <a:pPr algn="ctr"/>
            <a:r>
              <a:rPr lang="ja-JP" altLang="en-US" sz="1200" b="1" dirty="0">
                <a:solidFill>
                  <a:schemeClr val="tx1"/>
                </a:solidFill>
              </a:rPr>
              <a:t>　</a:t>
            </a:r>
            <a:r>
              <a:rPr lang="ja-JP" altLang="en-US" sz="1200" b="1" dirty="0" smtClean="0">
                <a:solidFill>
                  <a:schemeClr val="tx1"/>
                </a:solidFill>
              </a:rPr>
              <a:t>　　　　</a:t>
            </a:r>
            <a:r>
              <a:rPr lang="ja-JP" altLang="en-US" sz="1400" b="1" dirty="0" smtClean="0">
                <a:solidFill>
                  <a:schemeClr val="tx1"/>
                </a:solidFill>
              </a:rPr>
              <a:t>エクセルファイル</a:t>
            </a:r>
            <a:endParaRPr lang="en-US" altLang="ja-JP" sz="1400" b="1" dirty="0">
              <a:solidFill>
                <a:schemeClr val="tx1"/>
              </a:solidFill>
            </a:endParaRPr>
          </a:p>
          <a:p>
            <a:pPr algn="ctr"/>
            <a:r>
              <a:rPr lang="ja-JP" altLang="en-US" dirty="0" smtClean="0">
                <a:solidFill>
                  <a:schemeClr val="tx1"/>
                </a:solidFill>
              </a:rPr>
              <a:t>受付・見積書</a:t>
            </a:r>
            <a:r>
              <a:rPr lang="ja-JP" altLang="en-US" dirty="0">
                <a:solidFill>
                  <a:schemeClr val="tx1"/>
                </a:solidFill>
              </a:rPr>
              <a:t>の作成</a:t>
            </a:r>
            <a:endParaRPr lang="en-US" altLang="ja-JP" dirty="0">
              <a:solidFill>
                <a:schemeClr val="tx1"/>
              </a:solidFill>
            </a:endParaRPr>
          </a:p>
        </p:txBody>
      </p:sp>
      <p:sp>
        <p:nvSpPr>
          <p:cNvPr id="40" name="角丸四角形 39"/>
          <p:cNvSpPr/>
          <p:nvPr/>
        </p:nvSpPr>
        <p:spPr>
          <a:xfrm>
            <a:off x="8103965" y="4056951"/>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受付・申請確認</a:t>
            </a:r>
            <a:endParaRPr kumimoji="1" lang="ja-JP" altLang="en-US" dirty="0">
              <a:solidFill>
                <a:schemeClr val="tx1"/>
              </a:solidFill>
            </a:endParaRPr>
          </a:p>
        </p:txBody>
      </p:sp>
      <p:sp>
        <p:nvSpPr>
          <p:cNvPr id="41" name="角丸四角形 40"/>
          <p:cNvSpPr/>
          <p:nvPr/>
        </p:nvSpPr>
        <p:spPr>
          <a:xfrm>
            <a:off x="7399257" y="4056951"/>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補正要求</a:t>
            </a:r>
            <a:endParaRPr kumimoji="1" lang="ja-JP" altLang="en-US" dirty="0">
              <a:solidFill>
                <a:schemeClr val="tx1"/>
              </a:solidFill>
            </a:endParaRPr>
          </a:p>
        </p:txBody>
      </p:sp>
      <p:sp>
        <p:nvSpPr>
          <p:cNvPr id="42" name="角丸四角形 41"/>
          <p:cNvSpPr/>
          <p:nvPr/>
        </p:nvSpPr>
        <p:spPr>
          <a:xfrm>
            <a:off x="6408832" y="4056952"/>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受付台帳に記載</a:t>
            </a:r>
            <a:endParaRPr kumimoji="1" lang="ja-JP" altLang="en-US" dirty="0">
              <a:solidFill>
                <a:schemeClr val="tx1"/>
              </a:solidFill>
            </a:endParaRPr>
          </a:p>
        </p:txBody>
      </p:sp>
      <p:sp>
        <p:nvSpPr>
          <p:cNvPr id="43" name="角丸四角形 42"/>
          <p:cNvSpPr/>
          <p:nvPr/>
        </p:nvSpPr>
        <p:spPr>
          <a:xfrm>
            <a:off x="5396941" y="4056952"/>
            <a:ext cx="814723"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solidFill>
              </a:rPr>
              <a:t>受理通知書発行</a:t>
            </a:r>
            <a:endParaRPr lang="en-US" altLang="ja-JP" dirty="0">
              <a:solidFill>
                <a:schemeClr val="tx1"/>
              </a:solidFill>
            </a:endParaRPr>
          </a:p>
          <a:p>
            <a:pPr algn="ctr"/>
            <a:r>
              <a:rPr kumimoji="1" lang="ja-JP" altLang="en-US" dirty="0">
                <a:solidFill>
                  <a:schemeClr val="tx1"/>
                </a:solidFill>
              </a:rPr>
              <a:t>審査料請求書発行</a:t>
            </a:r>
          </a:p>
        </p:txBody>
      </p:sp>
      <p:sp>
        <p:nvSpPr>
          <p:cNvPr id="44" name="角丸四角形 43"/>
          <p:cNvSpPr/>
          <p:nvPr/>
        </p:nvSpPr>
        <p:spPr>
          <a:xfrm>
            <a:off x="4767179" y="4056952"/>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審査の実施</a:t>
            </a:r>
            <a:endParaRPr kumimoji="1" lang="ja-JP" altLang="en-US" dirty="0">
              <a:solidFill>
                <a:schemeClr val="tx1"/>
              </a:solidFill>
            </a:endParaRPr>
          </a:p>
        </p:txBody>
      </p:sp>
      <p:sp>
        <p:nvSpPr>
          <p:cNvPr id="45" name="角丸四角形 44"/>
          <p:cNvSpPr/>
          <p:nvPr/>
        </p:nvSpPr>
        <p:spPr>
          <a:xfrm>
            <a:off x="4079914" y="4056952"/>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審査結果報告書の作成</a:t>
            </a:r>
            <a:endParaRPr kumimoji="1" lang="ja-JP" altLang="en-US" sz="1600" dirty="0">
              <a:solidFill>
                <a:schemeClr val="tx1"/>
              </a:solidFill>
            </a:endParaRPr>
          </a:p>
        </p:txBody>
      </p:sp>
      <p:sp>
        <p:nvSpPr>
          <p:cNvPr id="46" name="角丸四角形 45"/>
          <p:cNvSpPr/>
          <p:nvPr/>
        </p:nvSpPr>
        <p:spPr>
          <a:xfrm>
            <a:off x="3413462" y="4056952"/>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理事長への報告</a:t>
            </a:r>
            <a:endParaRPr kumimoji="1" lang="ja-JP" altLang="en-US" dirty="0">
              <a:solidFill>
                <a:schemeClr val="tx1"/>
              </a:solidFill>
            </a:endParaRPr>
          </a:p>
        </p:txBody>
      </p:sp>
      <p:sp>
        <p:nvSpPr>
          <p:cNvPr id="47" name="角丸四角形 46"/>
          <p:cNvSpPr/>
          <p:nvPr/>
        </p:nvSpPr>
        <p:spPr>
          <a:xfrm>
            <a:off x="2764187" y="4031826"/>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登録の可否の決定</a:t>
            </a:r>
            <a:endParaRPr kumimoji="1" lang="ja-JP" altLang="en-US" dirty="0">
              <a:solidFill>
                <a:schemeClr val="tx1"/>
              </a:solidFill>
            </a:endParaRPr>
          </a:p>
        </p:txBody>
      </p:sp>
      <p:sp>
        <p:nvSpPr>
          <p:cNvPr id="48" name="角丸四角形 47"/>
          <p:cNvSpPr/>
          <p:nvPr/>
        </p:nvSpPr>
        <p:spPr>
          <a:xfrm>
            <a:off x="2150512" y="4027433"/>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登録の可否を通知</a:t>
            </a:r>
          </a:p>
        </p:txBody>
      </p:sp>
      <p:sp>
        <p:nvSpPr>
          <p:cNvPr id="49" name="角丸四角形 48"/>
          <p:cNvSpPr/>
          <p:nvPr/>
        </p:nvSpPr>
        <p:spPr>
          <a:xfrm>
            <a:off x="1536837" y="4027429"/>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登録簿への登録</a:t>
            </a:r>
          </a:p>
        </p:txBody>
      </p:sp>
      <p:sp>
        <p:nvSpPr>
          <p:cNvPr id="50" name="角丸四角形 49"/>
          <p:cNvSpPr/>
          <p:nvPr/>
        </p:nvSpPr>
        <p:spPr>
          <a:xfrm>
            <a:off x="913910" y="4027428"/>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登録証の発行</a:t>
            </a:r>
            <a:endParaRPr kumimoji="1" lang="ja-JP" altLang="en-US" dirty="0">
              <a:solidFill>
                <a:schemeClr val="tx1"/>
              </a:solidFill>
            </a:endParaRPr>
          </a:p>
        </p:txBody>
      </p:sp>
      <p:sp>
        <p:nvSpPr>
          <p:cNvPr id="51" name="角丸四角形 50"/>
          <p:cNvSpPr/>
          <p:nvPr/>
        </p:nvSpPr>
        <p:spPr>
          <a:xfrm>
            <a:off x="254103" y="4031826"/>
            <a:ext cx="457200" cy="2594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公</a:t>
            </a:r>
            <a:endParaRPr lang="en-US" altLang="ja-JP" dirty="0">
              <a:solidFill>
                <a:schemeClr val="tx1"/>
              </a:solidFill>
            </a:endParaRPr>
          </a:p>
          <a:p>
            <a:pPr algn="ctr"/>
            <a:r>
              <a:rPr lang="ja-JP" altLang="en-US" dirty="0">
                <a:solidFill>
                  <a:schemeClr val="tx1"/>
                </a:solidFill>
              </a:rPr>
              <a:t>表</a:t>
            </a:r>
            <a:endParaRPr kumimoji="1" lang="ja-JP" altLang="en-US" dirty="0">
              <a:solidFill>
                <a:schemeClr val="tx1"/>
              </a:solidFill>
            </a:endParaRPr>
          </a:p>
        </p:txBody>
      </p:sp>
      <p:sp>
        <p:nvSpPr>
          <p:cNvPr id="52" name="テキスト ボックス 51"/>
          <p:cNvSpPr txBox="1"/>
          <p:nvPr/>
        </p:nvSpPr>
        <p:spPr>
          <a:xfrm>
            <a:off x="5198957" y="189349"/>
            <a:ext cx="1800493" cy="369332"/>
          </a:xfrm>
          <a:prstGeom prst="rect">
            <a:avLst/>
          </a:prstGeom>
          <a:noFill/>
        </p:spPr>
        <p:txBody>
          <a:bodyPr wrap="none" rtlCol="0">
            <a:spAutoFit/>
          </a:bodyPr>
          <a:lstStyle/>
          <a:p>
            <a:pPr algn="ctr"/>
            <a:r>
              <a:rPr kumimoji="1" lang="ja-JP" altLang="en-US" b="1" dirty="0"/>
              <a:t>登録までの流れ</a:t>
            </a:r>
          </a:p>
        </p:txBody>
      </p:sp>
      <p:sp>
        <p:nvSpPr>
          <p:cNvPr id="53" name="正方形/長方形 52"/>
          <p:cNvSpPr/>
          <p:nvPr/>
        </p:nvSpPr>
        <p:spPr>
          <a:xfrm>
            <a:off x="156117" y="591013"/>
            <a:ext cx="11931805" cy="61792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吹き出し 1"/>
          <p:cNvSpPr/>
          <p:nvPr/>
        </p:nvSpPr>
        <p:spPr>
          <a:xfrm>
            <a:off x="8723430" y="364974"/>
            <a:ext cx="3347605" cy="522749"/>
          </a:xfrm>
          <a:prstGeom prst="wedgeRoundRectCallout">
            <a:avLst>
              <a:gd name="adj1" fmla="val -19190"/>
              <a:gd name="adj2" fmla="val 82106"/>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sz="1600" b="1" dirty="0" smtClean="0">
                <a:solidFill>
                  <a:schemeClr val="bg1"/>
                </a:solidFill>
              </a:rPr>
              <a:t>※</a:t>
            </a:r>
            <a:r>
              <a:rPr kumimoji="1" lang="ja-JP" altLang="en-US" sz="1600" b="1" dirty="0" smtClean="0">
                <a:solidFill>
                  <a:schemeClr val="bg1"/>
                </a:solidFill>
              </a:rPr>
              <a:t>同意のご連絡でかまいません</a:t>
            </a:r>
            <a:r>
              <a:rPr kumimoji="1" lang="ja-JP" altLang="en-US" dirty="0" smtClean="0">
                <a:solidFill>
                  <a:schemeClr val="bg1"/>
                </a:solidFill>
              </a:rPr>
              <a:t>。</a:t>
            </a:r>
            <a:endParaRPr kumimoji="1" lang="ja-JP" altLang="en-US" dirty="0">
              <a:solidFill>
                <a:schemeClr val="bg1"/>
              </a:solidFill>
            </a:endParaRPr>
          </a:p>
        </p:txBody>
      </p:sp>
      <p:sp>
        <p:nvSpPr>
          <p:cNvPr id="54" name="角丸四角形 53"/>
          <p:cNvSpPr/>
          <p:nvPr/>
        </p:nvSpPr>
        <p:spPr>
          <a:xfrm>
            <a:off x="11662500" y="6241749"/>
            <a:ext cx="371827" cy="454572"/>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2</a:t>
            </a:r>
            <a:endParaRPr kumimoji="1" lang="ja-JP" altLang="en-US" sz="2800" b="1" dirty="0"/>
          </a:p>
        </p:txBody>
      </p:sp>
      <p:sp>
        <p:nvSpPr>
          <p:cNvPr id="56" name="角丸四角形 55"/>
          <p:cNvSpPr/>
          <p:nvPr/>
        </p:nvSpPr>
        <p:spPr>
          <a:xfrm>
            <a:off x="10898479" y="1232218"/>
            <a:ext cx="323775" cy="21419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FF00"/>
                </a:solidFill>
              </a:rPr>
              <a:t>事前打ち合わせ</a:t>
            </a:r>
            <a:endParaRPr kumimoji="1" lang="ja-JP" altLang="en-US" b="1" dirty="0">
              <a:solidFill>
                <a:srgbClr val="FFFF00"/>
              </a:solidFill>
            </a:endParaRPr>
          </a:p>
        </p:txBody>
      </p:sp>
      <p:sp>
        <p:nvSpPr>
          <p:cNvPr id="57" name="角丸四角形 56"/>
          <p:cNvSpPr/>
          <p:nvPr/>
        </p:nvSpPr>
        <p:spPr>
          <a:xfrm>
            <a:off x="10882014" y="4049884"/>
            <a:ext cx="323775" cy="21419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FF00"/>
                </a:solidFill>
              </a:rPr>
              <a:t>＊登録範囲など</a:t>
            </a:r>
            <a:endParaRPr kumimoji="1" lang="ja-JP" altLang="en-US" b="1" dirty="0">
              <a:solidFill>
                <a:srgbClr val="FFFF00"/>
              </a:solidFill>
            </a:endParaRPr>
          </a:p>
        </p:txBody>
      </p:sp>
      <p:sp>
        <p:nvSpPr>
          <p:cNvPr id="58" name="角丸四角形 57"/>
          <p:cNvSpPr/>
          <p:nvPr/>
        </p:nvSpPr>
        <p:spPr>
          <a:xfrm>
            <a:off x="8723430" y="3872278"/>
            <a:ext cx="1121181" cy="278918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solidFill>
                  <a:schemeClr val="tx1"/>
                </a:solidFill>
              </a:rPr>
              <a:t>エクセルファイル</a:t>
            </a:r>
            <a:r>
              <a:rPr lang="ja-JP" altLang="en-US" sz="1600" dirty="0" smtClean="0">
                <a:solidFill>
                  <a:schemeClr val="tx1"/>
                </a:solidFill>
              </a:rPr>
              <a:t>内事前確認</a:t>
            </a:r>
            <a:endParaRPr lang="en-US" altLang="ja-JP" sz="1600" dirty="0" smtClean="0">
              <a:solidFill>
                <a:schemeClr val="tx1"/>
              </a:solidFill>
            </a:endParaRPr>
          </a:p>
          <a:p>
            <a:pPr algn="ctr"/>
            <a:r>
              <a:rPr lang="ja-JP" altLang="en-US" dirty="0" smtClean="0">
                <a:solidFill>
                  <a:schemeClr val="tx1"/>
                </a:solidFill>
              </a:rPr>
              <a:t>誤字・脱字等の添削の他、まれにある</a:t>
            </a:r>
            <a:r>
              <a:rPr lang="ja-JP" altLang="en-US" sz="1400" dirty="0" smtClean="0">
                <a:solidFill>
                  <a:schemeClr val="tx1"/>
                </a:solidFill>
              </a:rPr>
              <a:t>ファイル</a:t>
            </a:r>
            <a:r>
              <a:rPr lang="ja-JP" altLang="en-US" dirty="0" smtClean="0">
                <a:solidFill>
                  <a:schemeClr val="tx1"/>
                </a:solidFill>
              </a:rPr>
              <a:t>の</a:t>
            </a:r>
            <a:r>
              <a:rPr lang="ja-JP" altLang="en-US" sz="1600" dirty="0" smtClean="0">
                <a:solidFill>
                  <a:schemeClr val="tx1"/>
                </a:solidFill>
              </a:rPr>
              <a:t>破損の有無の確認</a:t>
            </a:r>
            <a:endParaRPr lang="en-US" altLang="ja-JP" sz="1600" dirty="0">
              <a:solidFill>
                <a:schemeClr val="tx1"/>
              </a:solidFill>
            </a:endParaRPr>
          </a:p>
        </p:txBody>
      </p:sp>
      <p:pic>
        <p:nvPicPr>
          <p:cNvPr id="55" name="Picture 3" descr="logomark-ew_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90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12370" y="368447"/>
            <a:ext cx="10478530" cy="43248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t>合法伐採木材等の流通及び利用の促進に関する法律に係る</a:t>
            </a:r>
            <a:r>
              <a:rPr lang="en-US" altLang="ja-JP" dirty="0"/>
              <a:t>Q</a:t>
            </a:r>
            <a:r>
              <a:rPr lang="ja-JP" altLang="en-US" dirty="0"/>
              <a:t>＆</a:t>
            </a:r>
            <a:r>
              <a:rPr lang="en-US" altLang="ja-JP" dirty="0" smtClean="0"/>
              <a:t>A</a:t>
            </a:r>
            <a:r>
              <a:rPr lang="ja-JP" altLang="en-US" dirty="0" smtClean="0"/>
              <a:t>　（抜粋）</a:t>
            </a:r>
            <a:endParaRPr kumimoji="1" lang="ja-JP" altLang="en-US" dirty="0"/>
          </a:p>
        </p:txBody>
      </p:sp>
      <p:sp>
        <p:nvSpPr>
          <p:cNvPr id="4" name="角丸四角形 3"/>
          <p:cNvSpPr/>
          <p:nvPr/>
        </p:nvSpPr>
        <p:spPr>
          <a:xfrm>
            <a:off x="11589117" y="6405077"/>
            <a:ext cx="602883" cy="393844"/>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400" b="1" dirty="0" smtClean="0"/>
              <a:t>20</a:t>
            </a:r>
            <a:endParaRPr kumimoji="1" lang="ja-JP" altLang="en-US" sz="2400" b="1" dirty="0"/>
          </a:p>
        </p:txBody>
      </p:sp>
      <p:graphicFrame>
        <p:nvGraphicFramePr>
          <p:cNvPr id="5" name="表 4"/>
          <p:cNvGraphicFramePr>
            <a:graphicFrameLocks noGrp="1"/>
          </p:cNvGraphicFramePr>
          <p:nvPr>
            <p:extLst>
              <p:ext uri="{D42A27DB-BD31-4B8C-83A1-F6EECF244321}">
                <p14:modId xmlns:p14="http://schemas.microsoft.com/office/powerpoint/2010/main" val="179868369"/>
              </p:ext>
            </p:extLst>
          </p:nvPr>
        </p:nvGraphicFramePr>
        <p:xfrm>
          <a:off x="312372" y="887878"/>
          <a:ext cx="10478529" cy="3885407"/>
        </p:xfrm>
        <a:graphic>
          <a:graphicData uri="http://schemas.openxmlformats.org/drawingml/2006/table">
            <a:tbl>
              <a:tblPr>
                <a:tableStyleId>{5C22544A-7EE6-4342-B048-85BDC9FD1C3A}</a:tableStyleId>
              </a:tblPr>
              <a:tblGrid>
                <a:gridCol w="530559"/>
                <a:gridCol w="4973985"/>
                <a:gridCol w="4973985"/>
              </a:tblGrid>
              <a:tr h="508218">
                <a:tc gridSpan="3">
                  <a:txBody>
                    <a:bodyPr/>
                    <a:lstStyle/>
                    <a:p>
                      <a:pPr algn="l" fontAlgn="ctr"/>
                      <a:r>
                        <a:rPr lang="ja-JP" altLang="en-US" sz="1800" u="none" strike="noStrike" dirty="0">
                          <a:effectLst/>
                          <a:latin typeface="ＭＳ明朝"/>
                        </a:rPr>
                        <a:t>（１０）体制の整備</a:t>
                      </a:r>
                      <a:endParaRPr lang="ja-JP" altLang="en-US" sz="1800" b="0" i="0" u="none" strike="noStrike" dirty="0">
                        <a:solidFill>
                          <a:srgbClr val="000000"/>
                        </a:solidFill>
                        <a:effectLst/>
                        <a:latin typeface="ＭＳ明朝"/>
                        <a:ea typeface="ＭＳ Ｐゴシック" panose="020B0600070205080204"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r>
              <a:tr h="1934507">
                <a:tc>
                  <a:txBody>
                    <a:bodyPr/>
                    <a:lstStyle/>
                    <a:p>
                      <a:pPr algn="ctr" fontAlgn="ctr"/>
                      <a:r>
                        <a:rPr lang="en-US" altLang="ja-JP" sz="1800" u="none" strike="noStrike" dirty="0">
                          <a:effectLst/>
                          <a:latin typeface="ＭＳ明朝"/>
                        </a:rPr>
                        <a:t>1</a:t>
                      </a:r>
                      <a:br>
                        <a:rPr lang="en-US" altLang="ja-JP" sz="1800" u="none" strike="noStrike" dirty="0">
                          <a:effectLst/>
                          <a:latin typeface="ＭＳ明朝"/>
                        </a:rPr>
                      </a:br>
                      <a:r>
                        <a:rPr lang="en-US" altLang="ja-JP" sz="1800" u="none" strike="noStrike" dirty="0">
                          <a:effectLst/>
                          <a:latin typeface="ＭＳ明朝"/>
                        </a:rPr>
                        <a:t>(</a:t>
                      </a:r>
                      <a:r>
                        <a:rPr lang="ja-JP" altLang="en-US" sz="1800" u="none" strike="noStrike" dirty="0">
                          <a:effectLst/>
                          <a:latin typeface="ＭＳ明朝"/>
                        </a:rPr>
                        <a:t>新</a:t>
                      </a:r>
                      <a:r>
                        <a:rPr lang="en-US" altLang="ja-JP" sz="1800" u="none" strike="noStrike" dirty="0">
                          <a:effectLst/>
                          <a:latin typeface="ＭＳ明朝"/>
                        </a:rPr>
                        <a:t>)</a:t>
                      </a:r>
                      <a:endParaRPr lang="en-US" altLang="ja-JP" sz="1800" b="0" i="0" u="none" strike="noStrike" dirty="0">
                        <a:solidFill>
                          <a:srgbClr val="000000"/>
                        </a:solidFill>
                        <a:effectLst/>
                        <a:latin typeface="ＭＳ明朝"/>
                        <a:ea typeface="ＭＳ Ｐゴシック" panose="020B0600070205080204" pitchFamily="50" charset="-128"/>
                      </a:endParaRPr>
                    </a:p>
                  </a:txBody>
                  <a:tcPr marL="9525" marR="9525" marT="9525" marB="0" anchor="ctr"/>
                </a:tc>
                <a:tc>
                  <a:txBody>
                    <a:bodyPr/>
                    <a:lstStyle/>
                    <a:p>
                      <a:pPr algn="l" fontAlgn="ctr"/>
                      <a:r>
                        <a:rPr lang="ja-JP" altLang="en-US" sz="1800" u="none" strike="noStrike" dirty="0" smtClean="0">
                          <a:effectLst/>
                          <a:latin typeface="ＭＳ明朝"/>
                        </a:rPr>
                        <a:t>　判断</a:t>
                      </a:r>
                      <a:r>
                        <a:rPr lang="ja-JP" altLang="en-US" sz="1800" u="none" strike="noStrike" dirty="0">
                          <a:effectLst/>
                          <a:latin typeface="ＭＳ明朝"/>
                        </a:rPr>
                        <a:t>基準省令第６条における「合法伐採木材等の分別管理」とは、何を分別するのか。また、分別の方法は倉庫の区画など物理的方法でなければならないのか。</a:t>
                      </a:r>
                      <a:endParaRPr lang="ja-JP" altLang="en-US" sz="1800" b="0" i="0" u="none" strike="noStrike" dirty="0">
                        <a:solidFill>
                          <a:srgbClr val="000000"/>
                        </a:solidFill>
                        <a:effectLst/>
                        <a:latin typeface="ＭＳ明朝"/>
                        <a:ea typeface="ＭＳ Ｐゴシック" panose="020B0600070205080204" pitchFamily="50" charset="-128"/>
                      </a:endParaRPr>
                    </a:p>
                  </a:txBody>
                  <a:tcPr marL="9525" marR="9525" marT="9525" marB="0" anchor="ctr"/>
                </a:tc>
                <a:tc>
                  <a:txBody>
                    <a:bodyPr/>
                    <a:lstStyle/>
                    <a:p>
                      <a:pPr algn="l" fontAlgn="ctr"/>
                      <a:r>
                        <a:rPr lang="ja-JP" altLang="en-US" sz="1800" b="1" u="none" strike="noStrike" dirty="0" smtClean="0">
                          <a:solidFill>
                            <a:srgbClr val="FF0000"/>
                          </a:solidFill>
                          <a:effectLst/>
                          <a:latin typeface="ＭＳ明朝"/>
                        </a:rPr>
                        <a:t>　合法性</a:t>
                      </a:r>
                      <a:r>
                        <a:rPr lang="ja-JP" altLang="en-US" sz="1800" b="1" u="none" strike="noStrike" dirty="0">
                          <a:solidFill>
                            <a:srgbClr val="FF0000"/>
                          </a:solidFill>
                          <a:effectLst/>
                          <a:latin typeface="ＭＳ明朝"/>
                        </a:rPr>
                        <a:t>の確認ができた木材等とそれ以外の木材等に分別することを求めています。</a:t>
                      </a:r>
                      <a:r>
                        <a:rPr lang="ja-JP" altLang="en-US" sz="1800" u="none" strike="noStrike" dirty="0">
                          <a:effectLst/>
                          <a:latin typeface="ＭＳ明朝"/>
                        </a:rPr>
                        <a:t>分別管理の方法は、明確に分別して管理できるのであれば、その方法は問いません。</a:t>
                      </a:r>
                      <a:r>
                        <a:rPr lang="ja-JP" altLang="en-US" sz="1800" b="1" u="none" strike="noStrike" dirty="0">
                          <a:solidFill>
                            <a:srgbClr val="FF0000"/>
                          </a:solidFill>
                          <a:effectLst/>
                          <a:latin typeface="ＭＳ明朝"/>
                        </a:rPr>
                        <a:t>倉庫等において物理的に区画する方法のほか、例えば、ロット番号、バーコードなどを用いて管理することも想定されます。</a:t>
                      </a:r>
                      <a:endParaRPr lang="ja-JP" altLang="en-US" sz="1800" b="1" i="0" u="none" strike="noStrike" dirty="0">
                        <a:solidFill>
                          <a:srgbClr val="FF0000"/>
                        </a:solidFill>
                        <a:effectLst/>
                        <a:latin typeface="ＭＳ明朝"/>
                        <a:ea typeface="ＭＳ Ｐゴシック" panose="020B0600070205080204" pitchFamily="50" charset="-128"/>
                      </a:endParaRPr>
                    </a:p>
                  </a:txBody>
                  <a:tcPr marL="9525" marR="9525" marT="9525" marB="0" anchor="ctr"/>
                </a:tc>
              </a:tr>
              <a:tr h="1442682">
                <a:tc>
                  <a:txBody>
                    <a:bodyPr/>
                    <a:lstStyle/>
                    <a:p>
                      <a:pPr algn="ctr" fontAlgn="ctr"/>
                      <a:r>
                        <a:rPr lang="en-US" altLang="ja-JP" sz="1800" u="none" strike="noStrike" dirty="0">
                          <a:effectLst/>
                          <a:latin typeface="ＭＳ明朝"/>
                        </a:rPr>
                        <a:t>2</a:t>
                      </a:r>
                      <a:br>
                        <a:rPr lang="en-US" altLang="ja-JP" sz="1800" u="none" strike="noStrike" dirty="0">
                          <a:effectLst/>
                          <a:latin typeface="ＭＳ明朝"/>
                        </a:rPr>
                      </a:br>
                      <a:r>
                        <a:rPr lang="en-US" altLang="ja-JP" sz="1800" u="none" strike="noStrike" dirty="0">
                          <a:effectLst/>
                          <a:latin typeface="ＭＳ明朝"/>
                        </a:rPr>
                        <a:t>(</a:t>
                      </a:r>
                      <a:r>
                        <a:rPr lang="ja-JP" altLang="en-US" sz="1800" u="none" strike="noStrike" dirty="0">
                          <a:effectLst/>
                          <a:latin typeface="ＭＳ明朝"/>
                        </a:rPr>
                        <a:t>新</a:t>
                      </a:r>
                      <a:r>
                        <a:rPr lang="en-US" altLang="ja-JP" sz="1800" u="none" strike="noStrike" dirty="0">
                          <a:effectLst/>
                          <a:latin typeface="ＭＳ明朝"/>
                        </a:rPr>
                        <a:t>)</a:t>
                      </a:r>
                      <a:endParaRPr lang="en-US" altLang="ja-JP" sz="1800" b="0" i="0" u="none" strike="noStrike" dirty="0">
                        <a:solidFill>
                          <a:srgbClr val="000000"/>
                        </a:solidFill>
                        <a:effectLst/>
                        <a:latin typeface="ＭＳ明朝"/>
                        <a:ea typeface="ＭＳ Ｐゴシック" panose="020B0600070205080204" pitchFamily="50" charset="-128"/>
                      </a:endParaRPr>
                    </a:p>
                  </a:txBody>
                  <a:tcPr marL="9525" marR="9525" marT="9525" marB="0" anchor="ctr"/>
                </a:tc>
                <a:tc>
                  <a:txBody>
                    <a:bodyPr/>
                    <a:lstStyle/>
                    <a:p>
                      <a:pPr algn="l" fontAlgn="ctr"/>
                      <a:r>
                        <a:rPr lang="ja-JP" altLang="en-US" sz="1800" u="none" strike="noStrike" dirty="0" smtClean="0">
                          <a:effectLst/>
                          <a:latin typeface="ＭＳ明朝"/>
                        </a:rPr>
                        <a:t> 「</a:t>
                      </a:r>
                      <a:r>
                        <a:rPr lang="ja-JP" altLang="en-US" sz="1800" u="none" strike="noStrike" dirty="0">
                          <a:effectLst/>
                          <a:latin typeface="ＭＳ明朝"/>
                        </a:rPr>
                        <a:t>合法伐採木材等の利用を確保するための措置に関する</a:t>
                      </a:r>
                      <a:r>
                        <a:rPr lang="ja-JP" altLang="en-US" sz="1800" b="1" u="none" strike="noStrike" dirty="0">
                          <a:solidFill>
                            <a:srgbClr val="FF0000"/>
                          </a:solidFill>
                          <a:effectLst/>
                          <a:latin typeface="ＭＳ明朝"/>
                        </a:rPr>
                        <a:t>責任者の設置</a:t>
                      </a:r>
                      <a:r>
                        <a:rPr lang="ja-JP" altLang="en-US" sz="1800" u="none" strike="noStrike" dirty="0">
                          <a:effectLst/>
                          <a:latin typeface="ＭＳ明朝"/>
                        </a:rPr>
                        <a:t>」とあるが、責任者はどのような責任を負うのか。</a:t>
                      </a:r>
                      <a:endParaRPr lang="ja-JP" altLang="en-US" sz="1800" b="0" i="0" u="none" strike="noStrike" dirty="0">
                        <a:solidFill>
                          <a:srgbClr val="000000"/>
                        </a:solidFill>
                        <a:effectLst/>
                        <a:latin typeface="ＭＳ明朝"/>
                        <a:ea typeface="ＭＳ Ｐゴシック" panose="020B0600070205080204" pitchFamily="50" charset="-128"/>
                      </a:endParaRPr>
                    </a:p>
                  </a:txBody>
                  <a:tcPr marL="9525" marR="9525" marT="9525" marB="0" anchor="ctr"/>
                </a:tc>
                <a:tc>
                  <a:txBody>
                    <a:bodyPr/>
                    <a:lstStyle/>
                    <a:p>
                      <a:pPr algn="l" fontAlgn="ctr"/>
                      <a:r>
                        <a:rPr lang="ja-JP" altLang="en-US" sz="1800" u="none" strike="noStrike" dirty="0" smtClean="0">
                          <a:effectLst/>
                          <a:latin typeface="ＭＳ明朝"/>
                        </a:rPr>
                        <a:t>　責任者</a:t>
                      </a:r>
                      <a:r>
                        <a:rPr lang="ja-JP" altLang="en-US" sz="1800" u="none" strike="noStrike" dirty="0">
                          <a:effectLst/>
                          <a:latin typeface="ＭＳ明朝"/>
                        </a:rPr>
                        <a:t>は部門、事務所、工場又は事業場において、</a:t>
                      </a:r>
                      <a:r>
                        <a:rPr lang="ja-JP" altLang="en-US" sz="1800" b="1" u="none" strike="noStrike" dirty="0">
                          <a:solidFill>
                            <a:srgbClr val="FF0000"/>
                          </a:solidFill>
                          <a:effectLst/>
                          <a:latin typeface="ＭＳ明朝"/>
                        </a:rPr>
                        <a:t>合法性の確認</a:t>
                      </a:r>
                      <a:r>
                        <a:rPr lang="ja-JP" altLang="en-US" sz="1800" u="none" strike="noStrike" dirty="0">
                          <a:effectLst/>
                          <a:latin typeface="ＭＳ明朝"/>
                        </a:rPr>
                        <a:t>、</a:t>
                      </a:r>
                      <a:r>
                        <a:rPr lang="ja-JP" altLang="en-US" sz="1800" b="1" u="none" strike="noStrike" dirty="0">
                          <a:solidFill>
                            <a:srgbClr val="FF0000"/>
                          </a:solidFill>
                          <a:effectLst/>
                          <a:latin typeface="ＭＳ明朝"/>
                        </a:rPr>
                        <a:t>書類の譲り渡し</a:t>
                      </a:r>
                      <a:r>
                        <a:rPr lang="ja-JP" altLang="en-US" sz="1800" u="none" strike="noStrike" dirty="0">
                          <a:effectLst/>
                          <a:latin typeface="ＭＳ明朝"/>
                        </a:rPr>
                        <a:t>、</a:t>
                      </a:r>
                      <a:r>
                        <a:rPr lang="ja-JP" altLang="en-US" sz="1800" b="1" u="none" strike="noStrike" dirty="0">
                          <a:solidFill>
                            <a:srgbClr val="FF0000"/>
                          </a:solidFill>
                          <a:effectLst/>
                          <a:latin typeface="ＭＳ明朝"/>
                        </a:rPr>
                        <a:t>記録の管理</a:t>
                      </a:r>
                      <a:r>
                        <a:rPr lang="ja-JP" altLang="en-US" sz="1800" u="none" strike="noStrike" dirty="0">
                          <a:effectLst/>
                          <a:latin typeface="ＭＳ明朝"/>
                        </a:rPr>
                        <a:t>及び</a:t>
                      </a:r>
                      <a:r>
                        <a:rPr lang="ja-JP" altLang="en-US" sz="1800" b="1" u="none" strike="noStrike" dirty="0">
                          <a:solidFill>
                            <a:srgbClr val="FF0000"/>
                          </a:solidFill>
                          <a:effectLst/>
                          <a:latin typeface="ＭＳ明朝"/>
                        </a:rPr>
                        <a:t>分別管理</a:t>
                      </a:r>
                      <a:r>
                        <a:rPr lang="ja-JP" altLang="en-US" sz="1800" u="none" strike="noStrike" dirty="0">
                          <a:effectLst/>
                          <a:latin typeface="ＭＳ明朝"/>
                        </a:rPr>
                        <a:t>を適切に実施することの責任を負います。</a:t>
                      </a:r>
                      <a:endParaRPr lang="ja-JP" altLang="en-US" sz="1800" b="0" i="0" u="none" strike="noStrike" dirty="0">
                        <a:solidFill>
                          <a:srgbClr val="000000"/>
                        </a:solidFill>
                        <a:effectLst/>
                        <a:latin typeface="ＭＳ明朝"/>
                        <a:ea typeface="ＭＳ Ｐゴシック" panose="020B0600070205080204" pitchFamily="50" charset="-128"/>
                      </a:endParaRPr>
                    </a:p>
                  </a:txBody>
                  <a:tcPr marL="9525" marR="9525" marT="9525" marB="0" anchor="ctr"/>
                </a:tc>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1355043945"/>
              </p:ext>
            </p:extLst>
          </p:nvPr>
        </p:nvGraphicFramePr>
        <p:xfrm>
          <a:off x="312370" y="4947175"/>
          <a:ext cx="10478531" cy="1851746"/>
        </p:xfrm>
        <a:graphic>
          <a:graphicData uri="http://schemas.openxmlformats.org/drawingml/2006/table">
            <a:tbl>
              <a:tblPr>
                <a:tableStyleId>{5C22544A-7EE6-4342-B048-85BDC9FD1C3A}</a:tableStyleId>
              </a:tblPr>
              <a:tblGrid>
                <a:gridCol w="530559"/>
                <a:gridCol w="4973986"/>
                <a:gridCol w="4973986"/>
              </a:tblGrid>
              <a:tr h="1851746">
                <a:tc>
                  <a:txBody>
                    <a:bodyPr/>
                    <a:lstStyle/>
                    <a:p>
                      <a:pPr algn="ctr" fontAlgn="ctr"/>
                      <a:r>
                        <a:rPr lang="en-US" altLang="ja-JP" sz="1600" u="none" strike="noStrike" dirty="0">
                          <a:effectLst/>
                        </a:rPr>
                        <a:t>11</a:t>
                      </a:r>
                      <a:br>
                        <a:rPr lang="en-US" altLang="ja-JP" sz="1600" u="none" strike="noStrike" dirty="0">
                          <a:effectLst/>
                        </a:rPr>
                      </a:br>
                      <a:r>
                        <a:rPr lang="en-US" altLang="ja-JP" sz="1600" u="none" strike="noStrike" dirty="0">
                          <a:effectLst/>
                        </a:rPr>
                        <a:t>(</a:t>
                      </a:r>
                      <a:r>
                        <a:rPr lang="ja-JP" altLang="en-US" sz="1600" u="none" strike="noStrike" dirty="0">
                          <a:effectLst/>
                        </a:rPr>
                        <a:t>新</a:t>
                      </a:r>
                      <a:r>
                        <a:rPr lang="en-US" altLang="ja-JP" sz="1600" u="none" strike="noStrike" dirty="0">
                          <a:effectLst/>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600" u="none" strike="noStrike" dirty="0">
                          <a:effectLst/>
                        </a:rPr>
                        <a:t>登録木材関連事業者は</a:t>
                      </a:r>
                      <a:r>
                        <a:rPr lang="ja-JP" altLang="en-US" sz="1600" b="1" u="none" strike="noStrike" dirty="0">
                          <a:solidFill>
                            <a:srgbClr val="FF0000"/>
                          </a:solidFill>
                          <a:effectLst/>
                        </a:rPr>
                        <a:t>違法な木材等を取り扱った場合に登録の取消しなどの罰則はあるのか</a:t>
                      </a:r>
                      <a:r>
                        <a:rPr lang="ja-JP" altLang="en-US" sz="1600" u="none" strike="noStrike" dirty="0">
                          <a:effectLst/>
                        </a:rPr>
                        <a:t>。</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600" u="none" strike="noStrike" dirty="0" smtClean="0">
                          <a:effectLst/>
                        </a:rPr>
                        <a:t>　合法性</a:t>
                      </a:r>
                      <a:r>
                        <a:rPr lang="ja-JP" altLang="en-US" sz="1600" u="none" strike="noStrike" dirty="0">
                          <a:effectLst/>
                        </a:rPr>
                        <a:t>の確認を行ったにもかかわらず、結果的に</a:t>
                      </a:r>
                      <a:r>
                        <a:rPr lang="ja-JP" altLang="en-US" sz="1600" b="1" u="none" strike="noStrike" dirty="0">
                          <a:solidFill>
                            <a:srgbClr val="FF0000"/>
                          </a:solidFill>
                          <a:effectLst/>
                        </a:rPr>
                        <a:t>違法な木材等を取り扱ったとしても、これをもって登録を取り消すことはありません</a:t>
                      </a:r>
                      <a:r>
                        <a:rPr lang="ja-JP" altLang="en-US" sz="1600" u="none" strike="noStrike" dirty="0">
                          <a:effectLst/>
                        </a:rPr>
                        <a:t>が、合法伐採木材等の利用を確保するための措置を適切かつ確実に実施しているかについて疑義が生じた場合には、登録の取消しに至る場合があります。</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pic>
        <p:nvPicPr>
          <p:cNvPr id="9" name="Picture 3" descr="logomark-ew_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226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70253" y="408172"/>
            <a:ext cx="10923771" cy="43248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dirty="0"/>
              <a:t>合法伐採木材等の流通及び利用の促進に関する法律に係る</a:t>
            </a:r>
            <a:r>
              <a:rPr lang="en-US" altLang="ja-JP" dirty="0"/>
              <a:t>Q</a:t>
            </a:r>
            <a:r>
              <a:rPr lang="ja-JP" altLang="en-US" dirty="0"/>
              <a:t>＆</a:t>
            </a:r>
            <a:r>
              <a:rPr lang="en-US" altLang="ja-JP" dirty="0" smtClean="0"/>
              <a:t>A</a:t>
            </a:r>
            <a:r>
              <a:rPr lang="ja-JP" altLang="en-US" dirty="0" smtClean="0"/>
              <a:t>　（抜粋）</a:t>
            </a:r>
            <a:endParaRPr kumimoji="1" lang="ja-JP" altLang="en-US" dirty="0"/>
          </a:p>
        </p:txBody>
      </p:sp>
      <p:sp>
        <p:nvSpPr>
          <p:cNvPr id="4" name="角丸四角形 3"/>
          <p:cNvSpPr/>
          <p:nvPr/>
        </p:nvSpPr>
        <p:spPr>
          <a:xfrm>
            <a:off x="11368216" y="6370320"/>
            <a:ext cx="657253" cy="487680"/>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21</a:t>
            </a:r>
            <a:endParaRPr kumimoji="1" lang="ja-JP" altLang="en-US" sz="2800" b="1" dirty="0"/>
          </a:p>
        </p:txBody>
      </p:sp>
      <p:graphicFrame>
        <p:nvGraphicFramePr>
          <p:cNvPr id="2" name="表 1"/>
          <p:cNvGraphicFramePr>
            <a:graphicFrameLocks noGrp="1"/>
          </p:cNvGraphicFramePr>
          <p:nvPr>
            <p:extLst>
              <p:ext uri="{D42A27DB-BD31-4B8C-83A1-F6EECF244321}">
                <p14:modId xmlns:p14="http://schemas.microsoft.com/office/powerpoint/2010/main" val="3500344163"/>
              </p:ext>
            </p:extLst>
          </p:nvPr>
        </p:nvGraphicFramePr>
        <p:xfrm>
          <a:off x="270251" y="968398"/>
          <a:ext cx="10923774" cy="1411261"/>
        </p:xfrm>
        <a:graphic>
          <a:graphicData uri="http://schemas.openxmlformats.org/drawingml/2006/table">
            <a:tbl>
              <a:tblPr>
                <a:tableStyleId>{5C22544A-7EE6-4342-B048-85BDC9FD1C3A}</a:tableStyleId>
              </a:tblPr>
              <a:tblGrid>
                <a:gridCol w="553102"/>
                <a:gridCol w="5185336"/>
                <a:gridCol w="5185336"/>
              </a:tblGrid>
              <a:tr h="1411261">
                <a:tc>
                  <a:txBody>
                    <a:bodyPr/>
                    <a:lstStyle/>
                    <a:p>
                      <a:pPr algn="ctr" fontAlgn="ctr"/>
                      <a:r>
                        <a:rPr lang="en-US" altLang="ja-JP" sz="1600" u="none" strike="noStrike" dirty="0">
                          <a:effectLst/>
                        </a:rPr>
                        <a:t>3</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600" u="none" strike="noStrike" dirty="0" smtClean="0">
                          <a:effectLst/>
                        </a:rPr>
                        <a:t>　合法性</a:t>
                      </a:r>
                      <a:r>
                        <a:rPr lang="ja-JP" altLang="en-US" sz="1600" u="none" strike="noStrike" dirty="0">
                          <a:effectLst/>
                        </a:rPr>
                        <a:t>の確認ができた木材と合法性の確認ができない木材とが混在したものは、合法性の確認ができたものとして取り扱うのか、あるいは、合法性の確認ができないものとして取り扱うのか。</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600" u="none" strike="noStrike" dirty="0" smtClean="0">
                          <a:effectLst/>
                        </a:rPr>
                        <a:t>　</a:t>
                      </a:r>
                      <a:r>
                        <a:rPr lang="ja-JP" altLang="en-US" sz="1600" b="1" u="none" strike="noStrike" dirty="0" smtClean="0">
                          <a:solidFill>
                            <a:srgbClr val="FF0000"/>
                          </a:solidFill>
                          <a:effectLst/>
                        </a:rPr>
                        <a:t>合法性</a:t>
                      </a:r>
                      <a:r>
                        <a:rPr lang="ja-JP" altLang="en-US" sz="1600" b="1" u="none" strike="noStrike" dirty="0">
                          <a:solidFill>
                            <a:srgbClr val="FF0000"/>
                          </a:solidFill>
                          <a:effectLst/>
                        </a:rPr>
                        <a:t>の確認ができた木材と合法性の確認ができない木材が混在した場合には、合法性の確認ができないものとして取り扱います。</a:t>
                      </a:r>
                      <a:r>
                        <a:rPr lang="ja-JP" altLang="en-US" sz="1600" u="none" strike="noStrike" dirty="0">
                          <a:effectLst/>
                        </a:rPr>
                        <a:t>また、本法では、合法性の確認ができた木材と合法性の確認ができない木材は分別管理を行うこととしています。</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480235734"/>
              </p:ext>
            </p:extLst>
          </p:nvPr>
        </p:nvGraphicFramePr>
        <p:xfrm>
          <a:off x="270253" y="2507398"/>
          <a:ext cx="10923773" cy="4114627"/>
        </p:xfrm>
        <a:graphic>
          <a:graphicData uri="http://schemas.openxmlformats.org/drawingml/2006/table">
            <a:tbl>
              <a:tblPr>
                <a:tableStyleId>{5C22544A-7EE6-4342-B048-85BDC9FD1C3A}</a:tableStyleId>
              </a:tblPr>
              <a:tblGrid>
                <a:gridCol w="553103"/>
                <a:gridCol w="5185335"/>
                <a:gridCol w="5185335"/>
              </a:tblGrid>
              <a:tr h="4114627">
                <a:tc>
                  <a:txBody>
                    <a:bodyPr/>
                    <a:lstStyle/>
                    <a:p>
                      <a:pPr algn="ctr" fontAlgn="ctr"/>
                      <a:r>
                        <a:rPr lang="en-US" altLang="ja-JP" sz="1600" u="none" strike="noStrike" dirty="0">
                          <a:effectLst/>
                        </a:rPr>
                        <a:t>7</a:t>
                      </a:r>
                      <a:br>
                        <a:rPr lang="en-US" altLang="ja-JP" sz="1600" u="none" strike="noStrike" dirty="0">
                          <a:effectLst/>
                        </a:rPr>
                      </a:br>
                      <a:r>
                        <a:rPr lang="en-US" altLang="ja-JP" sz="1600" u="none" strike="noStrike" dirty="0">
                          <a:effectLst/>
                        </a:rPr>
                        <a:t>(</a:t>
                      </a:r>
                      <a:r>
                        <a:rPr lang="ja-JP" altLang="en-US" sz="1600" u="none" strike="noStrike" dirty="0">
                          <a:effectLst/>
                        </a:rPr>
                        <a:t>新</a:t>
                      </a:r>
                      <a:r>
                        <a:rPr lang="en-US" altLang="ja-JP" sz="1600" u="none" strike="noStrike" dirty="0">
                          <a:effectLst/>
                        </a:rPr>
                        <a:t>)</a:t>
                      </a:r>
                      <a:endParaRPr lang="en-US" altLang="ja-JP"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154" marR="9154" marT="9154" marB="0" anchor="ctr"/>
                </a:tc>
                <a:tc>
                  <a:txBody>
                    <a:bodyPr/>
                    <a:lstStyle/>
                    <a:p>
                      <a:pPr algn="l" fontAlgn="ctr"/>
                      <a:r>
                        <a:rPr lang="ja-JP" altLang="en-US" sz="1600" u="none" strike="noStrike" dirty="0" smtClean="0">
                          <a:effectLst/>
                        </a:rPr>
                        <a:t>　第一種</a:t>
                      </a:r>
                      <a:r>
                        <a:rPr lang="ja-JP" altLang="en-US" sz="1600" u="none" strike="noStrike" dirty="0">
                          <a:effectLst/>
                        </a:rPr>
                        <a:t>木材関連事業を行っている部門から木材等を受け取って第二種木材関連事業を行う部門がある場合、どのように合法性の確認等の措置を行えばよいのか。</a:t>
                      </a:r>
                      <a:br>
                        <a:rPr lang="ja-JP" altLang="en-US" sz="1600" u="none" strike="noStrike" dirty="0">
                          <a:effectLst/>
                        </a:rPr>
                      </a:br>
                      <a:r>
                        <a:rPr lang="ja-JP" altLang="en-US" sz="1600" u="none" strike="noStrike" dirty="0">
                          <a:effectLst/>
                        </a:rPr>
                        <a:t>また、第一種木材関連事業又は第二種木材関連事業のいずれかのみを登録したい場合、どのように申請を行えばよいのか。</a:t>
                      </a:r>
                      <a:br>
                        <a:rPr lang="ja-JP" altLang="en-US" sz="1600" u="none" strike="noStrike" dirty="0">
                          <a:effectLst/>
                        </a:rPr>
                      </a:br>
                      <a:r>
                        <a:rPr lang="ja-JP" altLang="en-US" sz="1600" u="none" strike="noStrike" dirty="0">
                          <a:effectLst/>
                        </a:rPr>
                        <a:t>加えて、第一種木材関連事業及び第二種木材関連事業の両方を登録する場合、一つの申請書で申請することは可能か。</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154" marR="9154" marT="9154" marB="0" anchor="ctr"/>
                </a:tc>
                <a:tc>
                  <a:txBody>
                    <a:bodyPr/>
                    <a:lstStyle/>
                    <a:p>
                      <a:pPr algn="l" fontAlgn="ctr"/>
                      <a:r>
                        <a:rPr lang="ja-JP" altLang="en-US" sz="1600" u="none" strike="noStrike" dirty="0" smtClean="0">
                          <a:effectLst/>
                        </a:rPr>
                        <a:t>　第一種</a:t>
                      </a:r>
                      <a:r>
                        <a:rPr lang="ja-JP" altLang="en-US" sz="1600" u="none" strike="noStrike" dirty="0">
                          <a:effectLst/>
                        </a:rPr>
                        <a:t>木材関連事業を行っている部門から木材等を受け取って第二種木材関連事業を行う部門がある場合には、合法性の確認は、第一種木材関連事業を行っている部門において、第一種木材関連事業者として行い、他の事業者への譲渡しの措置は、第二種木材関連事業を行う部門において第二種木材関連事業者として行うことになります。このため、</a:t>
                      </a:r>
                      <a:r>
                        <a:rPr lang="ja-JP" altLang="en-US" sz="1600" b="1" u="none" strike="noStrike" dirty="0">
                          <a:solidFill>
                            <a:srgbClr val="FF0000"/>
                          </a:solidFill>
                          <a:effectLst/>
                        </a:rPr>
                        <a:t>部門間で合法性の確認の情報の伝達をしておく必要があります。</a:t>
                      </a:r>
                      <a:br>
                        <a:rPr lang="ja-JP" altLang="en-US" sz="1600" b="1" u="none" strike="noStrike" dirty="0">
                          <a:solidFill>
                            <a:srgbClr val="FF0000"/>
                          </a:solidFill>
                          <a:effectLst/>
                        </a:rPr>
                      </a:br>
                      <a:r>
                        <a:rPr lang="ja-JP" altLang="en-US" sz="1600" u="none" strike="noStrike" dirty="0" smtClean="0">
                          <a:effectLst/>
                        </a:rPr>
                        <a:t>　また</a:t>
                      </a:r>
                      <a:r>
                        <a:rPr lang="ja-JP" altLang="en-US" sz="1600" u="none" strike="noStrike" dirty="0">
                          <a:effectLst/>
                        </a:rPr>
                        <a:t>、この場合に、例えば第一種木材関連事業のみを登録するにあたっては、第一種木材関連事業者としての措置</a:t>
                      </a:r>
                      <a:r>
                        <a:rPr lang="ja-JP" altLang="en-US" sz="1600" b="1" u="none" strike="noStrike" dirty="0">
                          <a:solidFill>
                            <a:srgbClr val="FF0000"/>
                          </a:solidFill>
                          <a:effectLst/>
                        </a:rPr>
                        <a:t>（合法性の確認や部門間の情報伝達等）が適切かつ確実に実施されることが要件</a:t>
                      </a:r>
                      <a:r>
                        <a:rPr lang="ja-JP" altLang="en-US" sz="1600" u="none" strike="noStrike" dirty="0">
                          <a:effectLst/>
                        </a:rPr>
                        <a:t>となり、第二種木材関連事業として行う措置については要件となりません。</a:t>
                      </a:r>
                      <a:r>
                        <a:rPr lang="ja-JP" altLang="en-US" sz="1600" u="none" strike="sngStrike" dirty="0">
                          <a:effectLst/>
                        </a:rPr>
                        <a:t/>
                      </a:r>
                      <a:br>
                        <a:rPr lang="ja-JP" altLang="en-US" sz="1600" u="none" strike="sngStrike" dirty="0">
                          <a:effectLst/>
                        </a:rPr>
                      </a:br>
                      <a:r>
                        <a:rPr lang="ja-JP" altLang="en-US" sz="1600" b="1" u="none" strike="noStrike" dirty="0">
                          <a:solidFill>
                            <a:srgbClr val="FF0000"/>
                          </a:solidFill>
                          <a:effectLst/>
                        </a:rPr>
                        <a:t>第一種木材関連事業及び第二種木材関連事業の両方を登録する</a:t>
                      </a:r>
                      <a:r>
                        <a:rPr lang="ja-JP" altLang="en-US" sz="1600" u="none" strike="noStrike" dirty="0">
                          <a:effectLst/>
                        </a:rPr>
                        <a:t>場合は、１つの申請書で申請できます。なお、詳細は、登録実施機関に確認する必要があります。</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154" marR="9154" marT="9154" marB="0" anchor="ctr"/>
                </a:tc>
              </a:tr>
            </a:tbl>
          </a:graphicData>
        </a:graphic>
      </p:graphicFrame>
      <p:pic>
        <p:nvPicPr>
          <p:cNvPr id="10" name="Picture 3" descr="logomark-ew_5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49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xmlns="" id="{2D680ABD-EBAC-4995-9B2E-37336BF5D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2291" y="27016"/>
            <a:ext cx="980732" cy="1043715"/>
          </a:xfrm>
          <a:prstGeom prst="rect">
            <a:avLst/>
          </a:prstGeom>
        </p:spPr>
      </p:pic>
      <p:sp>
        <p:nvSpPr>
          <p:cNvPr id="8" name="字幕 7">
            <a:extLst>
              <a:ext uri="{FF2B5EF4-FFF2-40B4-BE49-F238E27FC236}">
                <a16:creationId xmlns:a16="http://schemas.microsoft.com/office/drawing/2014/main" xmlns="" id="{35FC5C6B-6328-4792-993A-BB7E04CBF5AF}"/>
              </a:ext>
            </a:extLst>
          </p:cNvPr>
          <p:cNvSpPr>
            <a:spLocks noGrp="1"/>
          </p:cNvSpPr>
          <p:nvPr>
            <p:ph type="subTitle" idx="1"/>
          </p:nvPr>
        </p:nvSpPr>
        <p:spPr>
          <a:xfrm>
            <a:off x="531815" y="308370"/>
            <a:ext cx="9144000" cy="400120"/>
          </a:xfrm>
        </p:spPr>
        <p:txBody>
          <a:bodyPr>
            <a:normAutofit/>
          </a:bodyPr>
          <a:lstStyle/>
          <a:p>
            <a:pPr algn="l"/>
            <a:r>
              <a:rPr lang="ja-JP" altLang="en-US" dirty="0"/>
              <a:t>４　クリーンウッド法への木材業界の対応</a:t>
            </a:r>
            <a:endParaRPr lang="en-US" altLang="ja-JP" dirty="0"/>
          </a:p>
          <a:p>
            <a:pPr algn="l"/>
            <a:endParaRPr lang="en-US" altLang="ja-JP" dirty="0"/>
          </a:p>
        </p:txBody>
      </p:sp>
      <p:graphicFrame>
        <p:nvGraphicFramePr>
          <p:cNvPr id="10" name="グラフ 9">
            <a:extLst>
              <a:ext uri="{FF2B5EF4-FFF2-40B4-BE49-F238E27FC236}">
                <a16:creationId xmlns:a16="http://schemas.microsoft.com/office/drawing/2014/main" xmlns="" id="{6A9480C7-8CEA-46B6-9B96-147E270FDEFE}"/>
              </a:ext>
            </a:extLst>
          </p:cNvPr>
          <p:cNvGraphicFramePr/>
          <p:nvPr>
            <p:extLst/>
          </p:nvPr>
        </p:nvGraphicFramePr>
        <p:xfrm>
          <a:off x="840772" y="1766408"/>
          <a:ext cx="11351228" cy="5302862"/>
        </p:xfrm>
        <a:graphic>
          <a:graphicData uri="http://schemas.openxmlformats.org/drawingml/2006/chart">
            <c:chart xmlns:c="http://schemas.openxmlformats.org/drawingml/2006/chart" xmlns:r="http://schemas.openxmlformats.org/officeDocument/2006/relationships" r:id="rId4"/>
          </a:graphicData>
        </a:graphic>
      </p:graphicFrame>
      <p:sp>
        <p:nvSpPr>
          <p:cNvPr id="4" name="矢印: 下 3">
            <a:extLst>
              <a:ext uri="{FF2B5EF4-FFF2-40B4-BE49-F238E27FC236}">
                <a16:creationId xmlns:a16="http://schemas.microsoft.com/office/drawing/2014/main" xmlns="" id="{7D0836D7-5733-4E10-A502-BF1356336395}"/>
              </a:ext>
            </a:extLst>
          </p:cNvPr>
          <p:cNvSpPr/>
          <p:nvPr/>
        </p:nvSpPr>
        <p:spPr>
          <a:xfrm>
            <a:off x="2583155" y="3844985"/>
            <a:ext cx="188181" cy="9144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xmlns="" id="{CB4DF483-1951-4A26-840D-FEB233966341}"/>
              </a:ext>
            </a:extLst>
          </p:cNvPr>
          <p:cNvSpPr txBox="1"/>
          <p:nvPr/>
        </p:nvSpPr>
        <p:spPr>
          <a:xfrm>
            <a:off x="2677245" y="803016"/>
            <a:ext cx="7029157" cy="1015663"/>
          </a:xfrm>
          <a:prstGeom prst="rect">
            <a:avLst/>
          </a:prstGeom>
          <a:noFill/>
        </p:spPr>
        <p:txBody>
          <a:bodyPr wrap="square" rtlCol="0">
            <a:spAutoFit/>
          </a:bodyPr>
          <a:lstStyle/>
          <a:p>
            <a:r>
              <a:rPr lang="en-US" altLang="ja-JP" sz="2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（令和２）年６月３０日現在</a:t>
            </a:r>
            <a:r>
              <a:rPr lang="en-US" altLang="ja-JP" sz="2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CW</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ナビより）</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Ø"/>
            </a:pPr>
            <a:r>
              <a:rPr lang="ja-JP" altLang="en-US" sz="2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第１種：１９４件（うち第２種との同時登録：１６５件）</a:t>
            </a:r>
            <a:endParaRPr lang="en-US" altLang="ja-JP" sz="2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Ø"/>
            </a:pPr>
            <a:r>
              <a:rPr lang="ja-JP" altLang="en-US" sz="20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第２種：２７９件　　　合計：４７３件</a:t>
            </a:r>
            <a:endParaRPr lang="en-US" altLang="ja-JP" sz="20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xmlns="" id="{02250B81-B07D-4A4F-A452-CB96D12B80F8}"/>
              </a:ext>
            </a:extLst>
          </p:cNvPr>
          <p:cNvSpPr/>
          <p:nvPr/>
        </p:nvSpPr>
        <p:spPr>
          <a:xfrm>
            <a:off x="2419642" y="708490"/>
            <a:ext cx="7380851" cy="1204716"/>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
            <a:extLst>
              <a:ext uri="{FF2B5EF4-FFF2-40B4-BE49-F238E27FC236}">
                <a16:creationId xmlns:a16="http://schemas.microsoft.com/office/drawing/2014/main" xmlns="" id="{B46F4F75-CC8A-4DE4-8C77-E0F0454399B8}"/>
              </a:ext>
            </a:extLst>
          </p:cNvPr>
          <p:cNvSpPr>
            <a:spLocks noGrp="1"/>
          </p:cNvSpPr>
          <p:nvPr>
            <p:ph type="sldNum" sz="quarter" idx="12"/>
          </p:nvPr>
        </p:nvSpPr>
        <p:spPr>
          <a:xfrm>
            <a:off x="8976751" y="6367067"/>
            <a:ext cx="2844800" cy="365125"/>
          </a:xfrm>
        </p:spPr>
        <p:txBody>
          <a:bodyPr/>
          <a:lstStyle/>
          <a:p>
            <a:pPr>
              <a:defRPr/>
            </a:pPr>
            <a:fld id="{8DB90CB8-055A-4F56-A431-C52F14C4B54A}" type="slidenum">
              <a:rPr lang="ja-JP" altLang="en-US" smtClean="0"/>
              <a:pPr>
                <a:defRPr/>
              </a:pPr>
              <a:t>22</a:t>
            </a:fld>
            <a:endParaRPr lang="ja-JP" altLang="en-US" sz="1800" dirty="0"/>
          </a:p>
        </p:txBody>
      </p:sp>
      <p:sp>
        <p:nvSpPr>
          <p:cNvPr id="13" name="テキスト ボックス 12">
            <a:extLst>
              <a:ext uri="{FF2B5EF4-FFF2-40B4-BE49-F238E27FC236}">
                <a16:creationId xmlns:a16="http://schemas.microsoft.com/office/drawing/2014/main" xmlns="" id="{4CB1389F-CE2C-474D-832B-7F8C6F51BD2B}"/>
              </a:ext>
            </a:extLst>
          </p:cNvPr>
          <p:cNvSpPr txBox="1"/>
          <p:nvPr/>
        </p:nvSpPr>
        <p:spPr>
          <a:xfrm>
            <a:off x="609939" y="2940141"/>
            <a:ext cx="461665" cy="1819244"/>
          </a:xfrm>
          <a:prstGeom prst="rect">
            <a:avLst/>
          </a:prstGeom>
          <a:noFill/>
        </p:spPr>
        <p:txBody>
          <a:bodyPr vert="eaVert" wrap="square" rtlCol="0">
            <a:spAutoFit/>
          </a:bodyPr>
          <a:lstStyle/>
          <a:p>
            <a:r>
              <a:rPr kumimoji="1" lang="ja-JP" altLang="en-US" dirty="0"/>
              <a:t>登録件数（件）</a:t>
            </a:r>
          </a:p>
        </p:txBody>
      </p:sp>
      <p:sp>
        <p:nvSpPr>
          <p:cNvPr id="12" name="角丸四角形 11"/>
          <p:cNvSpPr/>
          <p:nvPr/>
        </p:nvSpPr>
        <p:spPr>
          <a:xfrm>
            <a:off x="9933418" y="2794"/>
            <a:ext cx="2251294" cy="123607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t>全木連セミナー資料より</a:t>
            </a:r>
            <a:endParaRPr kumimoji="1" lang="ja-JP" altLang="en-US" sz="1600" b="1" dirty="0"/>
          </a:p>
        </p:txBody>
      </p:sp>
      <p:pic>
        <p:nvPicPr>
          <p:cNvPr id="14" name="Picture 3" descr="logomark-ew_5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7079" y="66950"/>
            <a:ext cx="1581150" cy="301625"/>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11368216" y="6370320"/>
            <a:ext cx="657253" cy="487680"/>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22</a:t>
            </a:r>
            <a:endParaRPr kumimoji="1" lang="ja-JP" altLang="en-US" sz="2800" b="1" dirty="0"/>
          </a:p>
        </p:txBody>
      </p:sp>
    </p:spTree>
    <p:extLst>
      <p:ext uri="{BB962C8B-B14F-4D97-AF65-F5344CB8AC3E}">
        <p14:creationId xmlns:p14="http://schemas.microsoft.com/office/powerpoint/2010/main" val="2215221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942524483"/>
              </p:ext>
            </p:extLst>
          </p:nvPr>
        </p:nvGraphicFramePr>
        <p:xfrm>
          <a:off x="1416676" y="442454"/>
          <a:ext cx="9375819" cy="6204760"/>
        </p:xfrm>
        <a:graphic>
          <a:graphicData uri="http://schemas.openxmlformats.org/drawingml/2006/table">
            <a:tbl>
              <a:tblPr>
                <a:tableStyleId>{5C22544A-7EE6-4342-B048-85BDC9FD1C3A}</a:tableStyleId>
              </a:tblPr>
              <a:tblGrid>
                <a:gridCol w="1705935">
                  <a:extLst>
                    <a:ext uri="{9D8B030D-6E8A-4147-A177-3AD203B41FA5}">
                      <a16:colId xmlns="" xmlns:a16="http://schemas.microsoft.com/office/drawing/2014/main" val="20000"/>
                    </a:ext>
                  </a:extLst>
                </a:gridCol>
                <a:gridCol w="7669884">
                  <a:extLst>
                    <a:ext uri="{9D8B030D-6E8A-4147-A177-3AD203B41FA5}">
                      <a16:colId xmlns="" xmlns:a16="http://schemas.microsoft.com/office/drawing/2014/main" val="20001"/>
                    </a:ext>
                  </a:extLst>
                </a:gridCol>
              </a:tblGrid>
              <a:tr h="775595">
                <a:tc>
                  <a:txBody>
                    <a:bodyPr/>
                    <a:lstStyle/>
                    <a:p>
                      <a:pPr algn="just">
                        <a:spcAft>
                          <a:spcPts val="0"/>
                        </a:spcAft>
                      </a:pPr>
                      <a:r>
                        <a:rPr lang="en-US" sz="1400" kern="100" dirty="0">
                          <a:effectLst/>
                        </a:rPr>
                        <a:t> </a:t>
                      </a:r>
                      <a:r>
                        <a:rPr lang="ja-JP" sz="1400" kern="100" dirty="0">
                          <a:effectLst/>
                        </a:rPr>
                        <a:t>公益財団法人</a:t>
                      </a:r>
                    </a:p>
                    <a:p>
                      <a:pPr algn="just">
                        <a:spcAft>
                          <a:spcPts val="0"/>
                        </a:spcAft>
                      </a:pPr>
                      <a:r>
                        <a:rPr lang="ja-JP" altLang="en-US" sz="1400" kern="100" dirty="0">
                          <a:effectLst/>
                        </a:rPr>
                        <a:t>　</a:t>
                      </a:r>
                      <a:r>
                        <a:rPr lang="ja-JP" sz="1400" kern="100" dirty="0">
                          <a:effectLst/>
                        </a:rPr>
                        <a:t>日本合板検査会</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〒：１０５－００３３</a:t>
                      </a:r>
                      <a:r>
                        <a:rPr lang="ja-JP" altLang="en-US" sz="1400" kern="100" dirty="0">
                          <a:effectLst/>
                        </a:rPr>
                        <a:t>　</a:t>
                      </a:r>
                      <a:r>
                        <a:rPr lang="ja-JP" sz="1400" kern="100" dirty="0">
                          <a:effectLst/>
                        </a:rPr>
                        <a:t>東京都港区西新橋３丁目１３番３号　（ユニゾ西新橋３丁目ビル）</a:t>
                      </a:r>
                    </a:p>
                    <a:p>
                      <a:pPr algn="just">
                        <a:spcAft>
                          <a:spcPts val="0"/>
                        </a:spcAft>
                      </a:pPr>
                      <a:r>
                        <a:rPr lang="en-US" sz="1400" kern="100" dirty="0">
                          <a:effectLst/>
                        </a:rPr>
                        <a:t>TEL</a:t>
                      </a:r>
                      <a:r>
                        <a:rPr lang="ja-JP" sz="1400" kern="100" dirty="0">
                          <a:effectLst/>
                        </a:rPr>
                        <a:t>：（０３）５７７６－２６８０</a:t>
                      </a:r>
                      <a:r>
                        <a:rPr lang="ja-JP" altLang="en-US" sz="1400" kern="100" dirty="0">
                          <a:effectLst/>
                        </a:rPr>
                        <a:t>、</a:t>
                      </a:r>
                      <a:r>
                        <a:rPr lang="en-US" sz="1400" kern="100" dirty="0">
                          <a:effectLst/>
                        </a:rPr>
                        <a:t>FAX</a:t>
                      </a:r>
                      <a:r>
                        <a:rPr lang="ja-JP" sz="1400" kern="100" dirty="0">
                          <a:effectLst/>
                        </a:rPr>
                        <a:t>：（０３）３４３８－１３６０</a:t>
                      </a:r>
                    </a:p>
                    <a:p>
                      <a:pPr algn="just">
                        <a:spcAft>
                          <a:spcPts val="0"/>
                        </a:spcAft>
                      </a:pPr>
                      <a:r>
                        <a:rPr lang="en-US" sz="1400" kern="100" dirty="0">
                          <a:effectLst/>
                        </a:rPr>
                        <a:t>Emil</a:t>
                      </a:r>
                      <a:r>
                        <a:rPr lang="ja-JP" sz="1400" kern="100" dirty="0">
                          <a:effectLst/>
                        </a:rPr>
                        <a:t>：</a:t>
                      </a:r>
                      <a:r>
                        <a:rPr lang="en-US" sz="1400" kern="100" dirty="0">
                          <a:effectLst/>
                          <a:hlinkClick r:id="rId3"/>
                        </a:rPr>
                        <a:t>info@jpic-ew.or.jp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0"/>
                  </a:ext>
                </a:extLst>
              </a:tr>
              <a:tr h="775595">
                <a:tc>
                  <a:txBody>
                    <a:bodyPr/>
                    <a:lstStyle/>
                    <a:p>
                      <a:pPr algn="just">
                        <a:spcAft>
                          <a:spcPts val="0"/>
                        </a:spcAft>
                      </a:pPr>
                      <a:r>
                        <a:rPr lang="en-US" sz="1400" kern="100" dirty="0">
                          <a:effectLst/>
                        </a:rPr>
                        <a:t> </a:t>
                      </a:r>
                      <a:r>
                        <a:rPr lang="ja-JP" altLang="en-US" sz="1400" kern="100" dirty="0">
                          <a:effectLst/>
                        </a:rPr>
                        <a:t>　</a:t>
                      </a:r>
                      <a:r>
                        <a:rPr lang="ja-JP" sz="1400" kern="100" dirty="0">
                          <a:effectLst/>
                        </a:rPr>
                        <a:t>北海道検査所</a:t>
                      </a:r>
                    </a:p>
                    <a:p>
                      <a:pPr algn="just">
                        <a:spcAft>
                          <a:spcPts val="0"/>
                        </a:spcAft>
                      </a:pPr>
                      <a:r>
                        <a:rPr lang="en-US" sz="1400" kern="100" dirty="0">
                          <a:effectLst/>
                        </a:rPr>
                        <a:t>  </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〒：００３－００１３</a:t>
                      </a:r>
                      <a:r>
                        <a:rPr lang="ja-JP" altLang="en-US" sz="1400" kern="100" dirty="0">
                          <a:effectLst/>
                        </a:rPr>
                        <a:t>　</a:t>
                      </a:r>
                      <a:r>
                        <a:rPr lang="ja-JP" sz="1400" kern="100" dirty="0">
                          <a:effectLst/>
                        </a:rPr>
                        <a:t>北海道札幌市白石区中央３条３丁目６番２５号</a:t>
                      </a:r>
                    </a:p>
                    <a:p>
                      <a:pPr algn="just">
                        <a:spcAft>
                          <a:spcPts val="0"/>
                        </a:spcAft>
                      </a:pPr>
                      <a:r>
                        <a:rPr lang="en-US" sz="1400" kern="100" dirty="0">
                          <a:effectLst/>
                        </a:rPr>
                        <a:t>TEL</a:t>
                      </a:r>
                      <a:r>
                        <a:rPr lang="ja-JP" sz="1400" kern="100" dirty="0">
                          <a:effectLst/>
                        </a:rPr>
                        <a:t>：０１１－８３３－０８０８</a:t>
                      </a:r>
                      <a:r>
                        <a:rPr lang="ja-JP" altLang="en-US" sz="1400" kern="100" dirty="0">
                          <a:effectLst/>
                        </a:rPr>
                        <a:t>、</a:t>
                      </a:r>
                      <a:r>
                        <a:rPr lang="en-US" sz="1400" kern="100" dirty="0">
                          <a:effectLst/>
                        </a:rPr>
                        <a:t>FAX</a:t>
                      </a:r>
                      <a:r>
                        <a:rPr lang="ja-JP" sz="1400" kern="100" dirty="0">
                          <a:effectLst/>
                        </a:rPr>
                        <a:t>：０１１－８３３－３２２２</a:t>
                      </a:r>
                    </a:p>
                    <a:p>
                      <a:pPr algn="just">
                        <a:spcAft>
                          <a:spcPts val="0"/>
                        </a:spcAft>
                      </a:pPr>
                      <a:r>
                        <a:rPr lang="en-US" sz="1400" kern="100" dirty="0">
                          <a:effectLst/>
                        </a:rPr>
                        <a:t>Email</a:t>
                      </a:r>
                      <a:r>
                        <a:rPr lang="ja-JP" sz="1400" kern="100" dirty="0">
                          <a:effectLst/>
                        </a:rPr>
                        <a:t>：</a:t>
                      </a:r>
                      <a:r>
                        <a:rPr lang="en-US" sz="1400" kern="100" dirty="0">
                          <a:effectLst/>
                          <a:hlinkClick r:id="rId4"/>
                        </a:rPr>
                        <a:t>jpic-hkd@jpic-ew.or.jp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1"/>
                  </a:ext>
                </a:extLst>
              </a:tr>
              <a:tr h="775595">
                <a:tc>
                  <a:txBody>
                    <a:bodyPr/>
                    <a:lstStyle/>
                    <a:p>
                      <a:pPr algn="just">
                        <a:spcAft>
                          <a:spcPts val="0"/>
                        </a:spcAft>
                      </a:pPr>
                      <a:r>
                        <a:rPr lang="en-US" sz="1400" kern="100" dirty="0">
                          <a:effectLst/>
                        </a:rPr>
                        <a:t> </a:t>
                      </a:r>
                      <a:r>
                        <a:rPr lang="ja-JP" altLang="en-US" sz="1400" kern="100" dirty="0">
                          <a:effectLst/>
                        </a:rPr>
                        <a:t>　</a:t>
                      </a:r>
                      <a:r>
                        <a:rPr lang="ja-JP" sz="1400" kern="100" dirty="0">
                          <a:effectLst/>
                        </a:rPr>
                        <a:t>東北検査所</a:t>
                      </a:r>
                    </a:p>
                    <a:p>
                      <a:pPr algn="just">
                        <a:spcAft>
                          <a:spcPts val="0"/>
                        </a:spcAft>
                      </a:pPr>
                      <a:r>
                        <a:rPr lang="en-US" sz="1400" kern="100" dirty="0">
                          <a:effectLst/>
                        </a:rPr>
                        <a:t>  </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〒：０２０－０１２２</a:t>
                      </a:r>
                      <a:r>
                        <a:rPr lang="ja-JP" altLang="en-US" sz="1400" kern="100" dirty="0">
                          <a:effectLst/>
                        </a:rPr>
                        <a:t>　</a:t>
                      </a:r>
                      <a:r>
                        <a:rPr lang="ja-JP" sz="1400" kern="100" dirty="0">
                          <a:effectLst/>
                        </a:rPr>
                        <a:t>岩手県盛岡市みたけ１丁目５番４９号</a:t>
                      </a:r>
                    </a:p>
                    <a:p>
                      <a:pPr algn="just">
                        <a:spcAft>
                          <a:spcPts val="0"/>
                        </a:spcAft>
                      </a:pPr>
                      <a:r>
                        <a:rPr lang="en-US" sz="1400" kern="100" dirty="0">
                          <a:effectLst/>
                        </a:rPr>
                        <a:t>TEL</a:t>
                      </a:r>
                      <a:r>
                        <a:rPr lang="ja-JP" sz="1400" kern="100" dirty="0">
                          <a:effectLst/>
                        </a:rPr>
                        <a:t>：０１９－６４７－１６６０</a:t>
                      </a:r>
                      <a:r>
                        <a:rPr lang="ja-JP" altLang="en-US" sz="1400" kern="100" dirty="0">
                          <a:effectLst/>
                        </a:rPr>
                        <a:t>、</a:t>
                      </a:r>
                      <a:r>
                        <a:rPr lang="en-US" sz="1400" kern="100" dirty="0">
                          <a:effectLst/>
                        </a:rPr>
                        <a:t>FAX</a:t>
                      </a:r>
                      <a:r>
                        <a:rPr lang="ja-JP" sz="1400" kern="100" dirty="0">
                          <a:effectLst/>
                        </a:rPr>
                        <a:t>：０１９－６４７－１６６２</a:t>
                      </a:r>
                    </a:p>
                    <a:p>
                      <a:pPr algn="just">
                        <a:spcAft>
                          <a:spcPts val="0"/>
                        </a:spcAft>
                      </a:pPr>
                      <a:r>
                        <a:rPr lang="en-US" sz="1400" kern="100" dirty="0">
                          <a:effectLst/>
                        </a:rPr>
                        <a:t>E-mail</a:t>
                      </a:r>
                      <a:r>
                        <a:rPr lang="ja-JP" sz="1400" kern="100" dirty="0">
                          <a:effectLst/>
                        </a:rPr>
                        <a:t>：</a:t>
                      </a:r>
                      <a:r>
                        <a:rPr lang="en-US" sz="1400" kern="100" dirty="0">
                          <a:effectLst/>
                          <a:hlinkClick r:id="rId5"/>
                        </a:rPr>
                        <a:t>jpic-thk@jpic-ew.or.jp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2"/>
                  </a:ext>
                </a:extLst>
              </a:tr>
              <a:tr h="775595">
                <a:tc>
                  <a:txBody>
                    <a:bodyPr/>
                    <a:lstStyle/>
                    <a:p>
                      <a:pPr algn="just">
                        <a:spcAft>
                          <a:spcPts val="0"/>
                        </a:spcAft>
                      </a:pPr>
                      <a:r>
                        <a:rPr lang="en-US" sz="1400" kern="100" dirty="0">
                          <a:effectLst/>
                        </a:rPr>
                        <a:t>  </a:t>
                      </a:r>
                      <a:r>
                        <a:rPr lang="ja-JP" altLang="en-US" sz="1400" kern="100" dirty="0">
                          <a:effectLst/>
                        </a:rPr>
                        <a:t>　</a:t>
                      </a:r>
                      <a:r>
                        <a:rPr lang="ja-JP" sz="1400" kern="100" dirty="0">
                          <a:effectLst/>
                        </a:rPr>
                        <a:t>東京検査所</a:t>
                      </a:r>
                    </a:p>
                    <a:p>
                      <a:pPr algn="just">
                        <a:spcAft>
                          <a:spcPts val="0"/>
                        </a:spcAft>
                      </a:pPr>
                      <a:r>
                        <a:rPr lang="en-US" sz="1400" kern="100" dirty="0">
                          <a:effectLst/>
                        </a:rPr>
                        <a:t> </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〒：３４０－００２８</a:t>
                      </a:r>
                      <a:r>
                        <a:rPr lang="ja-JP" altLang="en-US" sz="1400" kern="100" dirty="0">
                          <a:effectLst/>
                        </a:rPr>
                        <a:t>　</a:t>
                      </a:r>
                      <a:r>
                        <a:rPr lang="ja-JP" sz="1400" kern="100" dirty="0">
                          <a:effectLst/>
                        </a:rPr>
                        <a:t>埼玉県草加市谷塚２丁目１１番３３号</a:t>
                      </a:r>
                    </a:p>
                    <a:p>
                      <a:pPr algn="just">
                        <a:spcAft>
                          <a:spcPts val="0"/>
                        </a:spcAft>
                      </a:pPr>
                      <a:r>
                        <a:rPr lang="en-US" sz="1400" kern="100" dirty="0">
                          <a:effectLst/>
                        </a:rPr>
                        <a:t>TEL</a:t>
                      </a:r>
                      <a:r>
                        <a:rPr lang="ja-JP" sz="1400" kern="100" dirty="0">
                          <a:effectLst/>
                        </a:rPr>
                        <a:t>：０４８－９２８－３３３１</a:t>
                      </a:r>
                      <a:r>
                        <a:rPr lang="ja-JP" altLang="en-US" sz="1400" kern="100" dirty="0">
                          <a:effectLst/>
                        </a:rPr>
                        <a:t>、</a:t>
                      </a:r>
                      <a:r>
                        <a:rPr lang="en-US" sz="1400" kern="100" dirty="0">
                          <a:effectLst/>
                        </a:rPr>
                        <a:t>FAX</a:t>
                      </a:r>
                      <a:r>
                        <a:rPr lang="ja-JP" sz="1400" kern="100" dirty="0">
                          <a:effectLst/>
                        </a:rPr>
                        <a:t>：０４８－９２８－３３３３</a:t>
                      </a:r>
                    </a:p>
                    <a:p>
                      <a:pPr algn="just">
                        <a:spcAft>
                          <a:spcPts val="0"/>
                        </a:spcAft>
                      </a:pPr>
                      <a:r>
                        <a:rPr lang="en-US" sz="1400" kern="100" dirty="0">
                          <a:effectLst/>
                        </a:rPr>
                        <a:t>E-mail</a:t>
                      </a:r>
                      <a:r>
                        <a:rPr lang="ja-JP" sz="1400" kern="100" dirty="0">
                          <a:effectLst/>
                        </a:rPr>
                        <a:t>：</a:t>
                      </a:r>
                      <a:r>
                        <a:rPr lang="en-US" sz="1400" kern="100" dirty="0">
                          <a:effectLst/>
                          <a:hlinkClick r:id="rId6"/>
                        </a:rPr>
                        <a:t>jpic-tky@jpic-ew.or.jp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3"/>
                  </a:ext>
                </a:extLst>
              </a:tr>
              <a:tr h="775595">
                <a:tc>
                  <a:txBody>
                    <a:bodyPr/>
                    <a:lstStyle/>
                    <a:p>
                      <a:pPr algn="just">
                        <a:spcAft>
                          <a:spcPts val="0"/>
                        </a:spcAft>
                      </a:pPr>
                      <a:r>
                        <a:rPr lang="en-US" sz="1400" kern="100" dirty="0">
                          <a:effectLst/>
                        </a:rPr>
                        <a:t> </a:t>
                      </a:r>
                      <a:r>
                        <a:rPr lang="ja-JP" altLang="en-US" sz="1400" kern="100" dirty="0">
                          <a:effectLst/>
                        </a:rPr>
                        <a:t>　</a:t>
                      </a:r>
                      <a:r>
                        <a:rPr lang="ja-JP" sz="1400" kern="100" dirty="0">
                          <a:effectLst/>
                        </a:rPr>
                        <a:t>名古屋検査所</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〒：４５３－０８５５</a:t>
                      </a:r>
                      <a:r>
                        <a:rPr lang="ja-JP" altLang="en-US" sz="1400" kern="100" dirty="0">
                          <a:effectLst/>
                        </a:rPr>
                        <a:t>　</a:t>
                      </a:r>
                      <a:r>
                        <a:rPr lang="ja-JP" sz="1400" kern="100" dirty="0">
                          <a:effectLst/>
                        </a:rPr>
                        <a:t>愛知県名古屋市中村区烏森６丁目１１７番地</a:t>
                      </a:r>
                    </a:p>
                    <a:p>
                      <a:pPr algn="just">
                        <a:spcAft>
                          <a:spcPts val="0"/>
                        </a:spcAft>
                      </a:pPr>
                      <a:r>
                        <a:rPr lang="en-US" sz="1400" kern="100" dirty="0">
                          <a:effectLst/>
                        </a:rPr>
                        <a:t>TEL</a:t>
                      </a:r>
                      <a:r>
                        <a:rPr lang="ja-JP" sz="1400" kern="100" dirty="0">
                          <a:effectLst/>
                        </a:rPr>
                        <a:t>：０５２－４８３－２２２５</a:t>
                      </a:r>
                      <a:r>
                        <a:rPr lang="ja-JP" altLang="en-US" sz="1400" kern="100" dirty="0">
                          <a:effectLst/>
                        </a:rPr>
                        <a:t>、</a:t>
                      </a:r>
                      <a:r>
                        <a:rPr lang="en-US" sz="1400" kern="100" dirty="0">
                          <a:effectLst/>
                        </a:rPr>
                        <a:t>FAX</a:t>
                      </a:r>
                      <a:r>
                        <a:rPr lang="ja-JP" sz="1400" kern="100" dirty="0">
                          <a:effectLst/>
                        </a:rPr>
                        <a:t>：０５２－４８３－２２２７</a:t>
                      </a:r>
                    </a:p>
                    <a:p>
                      <a:pPr algn="just">
                        <a:spcAft>
                          <a:spcPts val="0"/>
                        </a:spcAft>
                      </a:pPr>
                      <a:r>
                        <a:rPr lang="en-US" sz="1400" kern="100" dirty="0">
                          <a:effectLst/>
                        </a:rPr>
                        <a:t>E-mail</a:t>
                      </a:r>
                      <a:r>
                        <a:rPr lang="ja-JP" sz="1400" kern="100" dirty="0">
                          <a:effectLst/>
                        </a:rPr>
                        <a:t>：</a:t>
                      </a:r>
                      <a:r>
                        <a:rPr lang="en-US" sz="1400" kern="100" dirty="0">
                          <a:effectLst/>
                          <a:hlinkClick r:id="rId7"/>
                        </a:rPr>
                        <a:t>jpic-ngy@jpic-ew.or.jp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4"/>
                  </a:ext>
                </a:extLst>
              </a:tr>
              <a:tr h="775595">
                <a:tc>
                  <a:txBody>
                    <a:bodyPr/>
                    <a:lstStyle/>
                    <a:p>
                      <a:pPr algn="just">
                        <a:spcAft>
                          <a:spcPts val="0"/>
                        </a:spcAft>
                      </a:pPr>
                      <a:r>
                        <a:rPr lang="en-US" sz="1400" kern="100" dirty="0">
                          <a:effectLst/>
                        </a:rPr>
                        <a:t> </a:t>
                      </a:r>
                      <a:r>
                        <a:rPr lang="ja-JP" altLang="en-US" sz="1400" kern="100" dirty="0">
                          <a:effectLst/>
                        </a:rPr>
                        <a:t>　</a:t>
                      </a:r>
                      <a:r>
                        <a:rPr lang="ja-JP" sz="1400" kern="100" dirty="0">
                          <a:effectLst/>
                        </a:rPr>
                        <a:t>大阪検査所</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〒：５５９－００２６</a:t>
                      </a:r>
                      <a:r>
                        <a:rPr lang="ja-JP" altLang="en-US" sz="1400" kern="100" dirty="0">
                          <a:effectLst/>
                        </a:rPr>
                        <a:t>　</a:t>
                      </a:r>
                      <a:r>
                        <a:rPr lang="ja-JP" sz="1400" kern="100" dirty="0">
                          <a:effectLst/>
                        </a:rPr>
                        <a:t>大阪府大阪市住之江区平林２丁目２番８号</a:t>
                      </a:r>
                    </a:p>
                    <a:p>
                      <a:pPr algn="just">
                        <a:spcAft>
                          <a:spcPts val="0"/>
                        </a:spcAft>
                      </a:pPr>
                      <a:r>
                        <a:rPr lang="en-US" sz="1400" kern="100" dirty="0">
                          <a:effectLst/>
                        </a:rPr>
                        <a:t>TEL</a:t>
                      </a:r>
                      <a:r>
                        <a:rPr lang="ja-JP" sz="1400" kern="100" dirty="0">
                          <a:effectLst/>
                        </a:rPr>
                        <a:t>：０６－６６８５－０２５５</a:t>
                      </a:r>
                      <a:r>
                        <a:rPr lang="ja-JP" altLang="en-US" sz="1400" kern="100" dirty="0">
                          <a:effectLst/>
                        </a:rPr>
                        <a:t>、</a:t>
                      </a:r>
                      <a:r>
                        <a:rPr lang="en-US" sz="1400" kern="100" dirty="0">
                          <a:effectLst/>
                        </a:rPr>
                        <a:t>FAX</a:t>
                      </a:r>
                      <a:r>
                        <a:rPr lang="ja-JP" sz="1400" kern="100" dirty="0">
                          <a:effectLst/>
                        </a:rPr>
                        <a:t>：０６－６６８５－５１３４</a:t>
                      </a:r>
                    </a:p>
                    <a:p>
                      <a:pPr algn="just">
                        <a:spcAft>
                          <a:spcPts val="0"/>
                        </a:spcAft>
                      </a:pPr>
                      <a:r>
                        <a:rPr lang="en-US" sz="1400" kern="100" dirty="0">
                          <a:effectLst/>
                        </a:rPr>
                        <a:t>E-mail</a:t>
                      </a:r>
                      <a:r>
                        <a:rPr lang="ja-JP" sz="1400" kern="100" dirty="0">
                          <a:effectLst/>
                        </a:rPr>
                        <a:t>：</a:t>
                      </a:r>
                      <a:r>
                        <a:rPr lang="en-US" sz="1400" kern="100" dirty="0">
                          <a:effectLst/>
                          <a:hlinkClick r:id="rId8"/>
                        </a:rPr>
                        <a:t>jpic-osk@jpic-ew.or.jp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5"/>
                  </a:ext>
                </a:extLst>
              </a:tr>
              <a:tr h="775595">
                <a:tc>
                  <a:txBody>
                    <a:bodyPr/>
                    <a:lstStyle/>
                    <a:p>
                      <a:pPr algn="just">
                        <a:spcAft>
                          <a:spcPts val="0"/>
                        </a:spcAft>
                      </a:pPr>
                      <a:r>
                        <a:rPr lang="en-US" sz="1400" kern="100" dirty="0">
                          <a:effectLst/>
                        </a:rPr>
                        <a:t> </a:t>
                      </a:r>
                      <a:r>
                        <a:rPr lang="ja-JP" altLang="en-US" sz="1400" kern="100" dirty="0">
                          <a:effectLst/>
                        </a:rPr>
                        <a:t>　</a:t>
                      </a:r>
                      <a:r>
                        <a:rPr lang="ja-JP" sz="1400" kern="100" dirty="0">
                          <a:effectLst/>
                        </a:rPr>
                        <a:t>中国検査所</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〒：６９０－０８２５</a:t>
                      </a:r>
                      <a:r>
                        <a:rPr lang="ja-JP" altLang="en-US" sz="1400" kern="100" dirty="0">
                          <a:effectLst/>
                        </a:rPr>
                        <a:t>　</a:t>
                      </a:r>
                      <a:r>
                        <a:rPr lang="ja-JP" sz="1400" kern="100" dirty="0">
                          <a:effectLst/>
                        </a:rPr>
                        <a:t>島根県松江市学園１丁目９番８号</a:t>
                      </a:r>
                    </a:p>
                    <a:p>
                      <a:pPr algn="just">
                        <a:spcAft>
                          <a:spcPts val="0"/>
                        </a:spcAft>
                      </a:pPr>
                      <a:r>
                        <a:rPr lang="en-US" sz="1400" kern="100" dirty="0">
                          <a:effectLst/>
                        </a:rPr>
                        <a:t>TEL</a:t>
                      </a:r>
                      <a:r>
                        <a:rPr lang="ja-JP" sz="1400" kern="100" dirty="0">
                          <a:effectLst/>
                        </a:rPr>
                        <a:t>：０８５２－２５－５７５５</a:t>
                      </a:r>
                      <a:r>
                        <a:rPr lang="ja-JP" altLang="en-US" sz="1400" kern="100" dirty="0">
                          <a:effectLst/>
                        </a:rPr>
                        <a:t>、</a:t>
                      </a:r>
                      <a:r>
                        <a:rPr lang="en-US" sz="1400" kern="100" dirty="0">
                          <a:effectLst/>
                        </a:rPr>
                        <a:t>FAX</a:t>
                      </a:r>
                      <a:r>
                        <a:rPr lang="ja-JP" sz="1400" kern="100" dirty="0">
                          <a:effectLst/>
                        </a:rPr>
                        <a:t>：０８５２－２５－５７５６</a:t>
                      </a:r>
                    </a:p>
                    <a:p>
                      <a:pPr algn="just">
                        <a:spcAft>
                          <a:spcPts val="0"/>
                        </a:spcAft>
                      </a:pPr>
                      <a:r>
                        <a:rPr lang="en-US" sz="1400" kern="100" dirty="0">
                          <a:effectLst/>
                        </a:rPr>
                        <a:t>Email</a:t>
                      </a:r>
                      <a:r>
                        <a:rPr lang="ja-JP" sz="1400" kern="100" dirty="0">
                          <a:effectLst/>
                        </a:rPr>
                        <a:t>：</a:t>
                      </a:r>
                      <a:r>
                        <a:rPr lang="en-US" sz="1400" kern="100" dirty="0">
                          <a:effectLst/>
                          <a:hlinkClick r:id="rId9"/>
                        </a:rPr>
                        <a:t>jpic-cgk@jpic-ew.or.jp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6"/>
                  </a:ext>
                </a:extLst>
              </a:tr>
              <a:tr h="775595">
                <a:tc>
                  <a:txBody>
                    <a:bodyPr/>
                    <a:lstStyle/>
                    <a:p>
                      <a:pPr algn="just">
                        <a:spcAft>
                          <a:spcPts val="0"/>
                        </a:spcAft>
                      </a:pPr>
                      <a:r>
                        <a:rPr lang="en-US" sz="1400" kern="100" dirty="0">
                          <a:effectLst/>
                        </a:rPr>
                        <a:t> </a:t>
                      </a:r>
                      <a:r>
                        <a:rPr lang="ja-JP" altLang="en-US" sz="1400" kern="100" dirty="0">
                          <a:effectLst/>
                        </a:rPr>
                        <a:t>　</a:t>
                      </a:r>
                      <a:r>
                        <a:rPr lang="ja-JP" sz="1400" kern="100" dirty="0">
                          <a:effectLst/>
                        </a:rPr>
                        <a:t>九州検査所</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tc>
                  <a:txBody>
                    <a:bodyPr/>
                    <a:lstStyle/>
                    <a:p>
                      <a:pPr algn="l">
                        <a:spcAft>
                          <a:spcPts val="0"/>
                        </a:spcAft>
                      </a:pPr>
                      <a:r>
                        <a:rPr lang="ja-JP" sz="1400" kern="100" dirty="0">
                          <a:effectLst/>
                        </a:rPr>
                        <a:t>〒：８０１－０８４１</a:t>
                      </a:r>
                      <a:r>
                        <a:rPr lang="ja-JP" altLang="en-US" sz="1400" kern="100" dirty="0">
                          <a:effectLst/>
                        </a:rPr>
                        <a:t>　</a:t>
                      </a:r>
                      <a:r>
                        <a:rPr lang="ja-JP" sz="1400" kern="100" dirty="0">
                          <a:effectLst/>
                        </a:rPr>
                        <a:t>福岡県北九州市門司区西海岸３丁目１番３８号</a:t>
                      </a:r>
                    </a:p>
                    <a:p>
                      <a:pPr algn="just">
                        <a:spcAft>
                          <a:spcPts val="0"/>
                        </a:spcAft>
                      </a:pPr>
                      <a:r>
                        <a:rPr lang="en-US" sz="1400" kern="100" dirty="0">
                          <a:effectLst/>
                        </a:rPr>
                        <a:t>TEL</a:t>
                      </a:r>
                      <a:r>
                        <a:rPr lang="ja-JP" sz="1400" kern="100" dirty="0">
                          <a:effectLst/>
                        </a:rPr>
                        <a:t>：０９３－３２１－３４３４</a:t>
                      </a:r>
                      <a:r>
                        <a:rPr lang="ja-JP" altLang="en-US" sz="1400" kern="100" dirty="0">
                          <a:effectLst/>
                        </a:rPr>
                        <a:t>、</a:t>
                      </a:r>
                      <a:r>
                        <a:rPr lang="en-US" sz="1400" kern="100" dirty="0">
                          <a:effectLst/>
                        </a:rPr>
                        <a:t>FAX</a:t>
                      </a:r>
                      <a:r>
                        <a:rPr lang="ja-JP" sz="1400" kern="100" dirty="0">
                          <a:effectLst/>
                        </a:rPr>
                        <a:t>：０９３－３２１－３４３５</a:t>
                      </a:r>
                    </a:p>
                    <a:p>
                      <a:pPr algn="just">
                        <a:spcAft>
                          <a:spcPts val="0"/>
                        </a:spcAft>
                      </a:pPr>
                      <a:r>
                        <a:rPr lang="en-US" sz="1400" kern="100" dirty="0">
                          <a:effectLst/>
                        </a:rPr>
                        <a:t>E-mail</a:t>
                      </a:r>
                      <a:r>
                        <a:rPr lang="ja-JP" sz="1400" kern="100" dirty="0">
                          <a:effectLst/>
                        </a:rPr>
                        <a:t>：</a:t>
                      </a:r>
                      <a:r>
                        <a:rPr lang="en-US" sz="1400" kern="100" dirty="0">
                          <a:effectLst/>
                          <a:hlinkClick r:id="rId10"/>
                        </a:rPr>
                        <a:t>jpic-kys@jpic-ew.or.jp</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40586" marR="40586" marT="0" marB="0" anchor="ctr"/>
                </a:tc>
                <a:extLst>
                  <a:ext uri="{0D108BD9-81ED-4DB2-BD59-A6C34878D82A}">
                    <a16:rowId xmlns="" xmlns:a16="http://schemas.microsoft.com/office/drawing/2014/main" val="10007"/>
                  </a:ext>
                </a:extLst>
              </a:tr>
            </a:tbl>
          </a:graphicData>
        </a:graphic>
      </p:graphicFrame>
      <p:sp>
        <p:nvSpPr>
          <p:cNvPr id="3" name="角丸四角形 2"/>
          <p:cNvSpPr/>
          <p:nvPr/>
        </p:nvSpPr>
        <p:spPr>
          <a:xfrm>
            <a:off x="11131790" y="6220494"/>
            <a:ext cx="657253" cy="426720"/>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23</a:t>
            </a:r>
            <a:endParaRPr kumimoji="1" lang="ja-JP" altLang="en-US" sz="2800" b="1" dirty="0"/>
          </a:p>
        </p:txBody>
      </p:sp>
      <p:pic>
        <p:nvPicPr>
          <p:cNvPr id="4" name="Picture 3" descr="logomark-ew_5_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997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78080" y="85850"/>
            <a:ext cx="6928621" cy="3031888"/>
          </a:xfrm>
          <a:prstGeom prst="rect">
            <a:avLst/>
          </a:prstGeom>
        </p:spPr>
      </p:pic>
      <p:pic>
        <p:nvPicPr>
          <p:cNvPr id="4" name="図 3"/>
          <p:cNvPicPr>
            <a:picLocks noChangeAspect="1"/>
          </p:cNvPicPr>
          <p:nvPr/>
        </p:nvPicPr>
        <p:blipFill>
          <a:blip r:embed="rId4"/>
          <a:stretch>
            <a:fillRect/>
          </a:stretch>
        </p:blipFill>
        <p:spPr>
          <a:xfrm>
            <a:off x="1" y="3603388"/>
            <a:ext cx="6372244" cy="1897760"/>
          </a:xfrm>
          <a:prstGeom prst="rect">
            <a:avLst/>
          </a:prstGeom>
        </p:spPr>
      </p:pic>
      <p:sp>
        <p:nvSpPr>
          <p:cNvPr id="5" name="正方形/長方形 4"/>
          <p:cNvSpPr/>
          <p:nvPr/>
        </p:nvSpPr>
        <p:spPr>
          <a:xfrm>
            <a:off x="4521659" y="4032484"/>
            <a:ext cx="1511047" cy="4724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t>お問い合わせ</a:t>
            </a:r>
            <a:endParaRPr kumimoji="1" lang="ja-JP" altLang="en-US" sz="1600" b="1" dirty="0"/>
          </a:p>
        </p:txBody>
      </p:sp>
      <p:pic>
        <p:nvPicPr>
          <p:cNvPr id="6" name="図 5"/>
          <p:cNvPicPr>
            <a:picLocks noChangeAspect="1"/>
          </p:cNvPicPr>
          <p:nvPr/>
        </p:nvPicPr>
        <p:blipFill>
          <a:blip r:embed="rId5"/>
          <a:stretch>
            <a:fillRect/>
          </a:stretch>
        </p:blipFill>
        <p:spPr>
          <a:xfrm>
            <a:off x="5239815" y="3761084"/>
            <a:ext cx="1132430" cy="1676087"/>
          </a:xfrm>
          <a:prstGeom prst="rect">
            <a:avLst/>
          </a:prstGeom>
        </p:spPr>
      </p:pic>
      <p:sp>
        <p:nvSpPr>
          <p:cNvPr id="7" name="角丸四角形 6"/>
          <p:cNvSpPr/>
          <p:nvPr/>
        </p:nvSpPr>
        <p:spPr>
          <a:xfrm>
            <a:off x="11426758" y="6392270"/>
            <a:ext cx="657253" cy="379149"/>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24</a:t>
            </a:r>
            <a:endParaRPr kumimoji="1" lang="ja-JP" altLang="en-US" sz="2800" b="1" dirty="0"/>
          </a:p>
        </p:txBody>
      </p:sp>
      <p:pic>
        <p:nvPicPr>
          <p:cNvPr id="8" name="Picture 3" descr="logomark-ew_5_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7"/>
          <a:stretch>
            <a:fillRect/>
          </a:stretch>
        </p:blipFill>
        <p:spPr>
          <a:xfrm>
            <a:off x="7006701" y="342188"/>
            <a:ext cx="4927205" cy="2669366"/>
          </a:xfrm>
          <a:prstGeom prst="rect">
            <a:avLst/>
          </a:prstGeom>
        </p:spPr>
      </p:pic>
      <p:pic>
        <p:nvPicPr>
          <p:cNvPr id="10" name="図 9"/>
          <p:cNvPicPr>
            <a:picLocks noChangeAspect="1"/>
          </p:cNvPicPr>
          <p:nvPr/>
        </p:nvPicPr>
        <p:blipFill>
          <a:blip r:embed="rId5"/>
          <a:stretch>
            <a:fillRect/>
          </a:stretch>
        </p:blipFill>
        <p:spPr>
          <a:xfrm>
            <a:off x="10793805" y="474092"/>
            <a:ext cx="1265905" cy="1387291"/>
          </a:xfrm>
          <a:prstGeom prst="rect">
            <a:avLst/>
          </a:prstGeom>
        </p:spPr>
      </p:pic>
      <p:sp>
        <p:nvSpPr>
          <p:cNvPr id="11" name="正方形/長方形 10"/>
          <p:cNvSpPr/>
          <p:nvPr/>
        </p:nvSpPr>
        <p:spPr>
          <a:xfrm>
            <a:off x="1362546" y="6217421"/>
            <a:ext cx="5009699" cy="461665"/>
          </a:xfrm>
          <a:prstGeom prst="rect">
            <a:avLst/>
          </a:prstGeom>
        </p:spPr>
        <p:txBody>
          <a:bodyPr wrap="square">
            <a:spAutoFit/>
          </a:bodyPr>
          <a:lstStyle/>
          <a:p>
            <a:r>
              <a:rPr lang="ja-JP" altLang="en-US" sz="2400" dirty="0">
                <a:solidFill>
                  <a:srgbClr val="C00000"/>
                </a:solidFill>
                <a:effectLst>
                  <a:outerShdw blurRad="38100" dist="38100" dir="2700000" algn="tl">
                    <a:srgbClr val="000000">
                      <a:alpha val="43137"/>
                    </a:srgbClr>
                  </a:outerShdw>
                </a:effectLst>
              </a:rPr>
              <a:t>ご清聴ありがとうございました。</a:t>
            </a:r>
            <a:endParaRPr lang="ja-JP" altLang="en-US" sz="2400" dirty="0">
              <a:solidFill>
                <a:srgbClr val="C00000"/>
              </a:solidFill>
            </a:endParaRPr>
          </a:p>
        </p:txBody>
      </p:sp>
      <p:pic>
        <p:nvPicPr>
          <p:cNvPr id="13" name="図 12"/>
          <p:cNvPicPr>
            <a:picLocks noChangeAspect="1"/>
          </p:cNvPicPr>
          <p:nvPr/>
        </p:nvPicPr>
        <p:blipFill>
          <a:blip r:embed="rId8"/>
          <a:stretch>
            <a:fillRect/>
          </a:stretch>
        </p:blipFill>
        <p:spPr>
          <a:xfrm>
            <a:off x="6492378" y="3054449"/>
            <a:ext cx="5441528" cy="3347638"/>
          </a:xfrm>
          <a:prstGeom prst="rect">
            <a:avLst/>
          </a:prstGeom>
        </p:spPr>
      </p:pic>
    </p:spTree>
    <p:extLst>
      <p:ext uri="{BB962C8B-B14F-4D97-AF65-F5344CB8AC3E}">
        <p14:creationId xmlns:p14="http://schemas.microsoft.com/office/powerpoint/2010/main" val="421644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16160" y="442452"/>
            <a:ext cx="10759679" cy="6091548"/>
          </a:xfrm>
          <a:prstGeom prst="rect">
            <a:avLst/>
          </a:prstGeom>
        </p:spPr>
      </p:pic>
      <p:pic>
        <p:nvPicPr>
          <p:cNvPr id="3" name="図 2"/>
          <p:cNvPicPr>
            <a:picLocks noChangeAspect="1"/>
          </p:cNvPicPr>
          <p:nvPr/>
        </p:nvPicPr>
        <p:blipFill>
          <a:blip r:embed="rId4"/>
          <a:stretch>
            <a:fillRect/>
          </a:stretch>
        </p:blipFill>
        <p:spPr>
          <a:xfrm>
            <a:off x="5883883" y="5644617"/>
            <a:ext cx="912522" cy="1000022"/>
          </a:xfrm>
          <a:prstGeom prst="rect">
            <a:avLst/>
          </a:prstGeom>
        </p:spPr>
      </p:pic>
      <p:sp>
        <p:nvSpPr>
          <p:cNvPr id="4" name="角丸四角形 3"/>
          <p:cNvSpPr/>
          <p:nvPr/>
        </p:nvSpPr>
        <p:spPr>
          <a:xfrm>
            <a:off x="7223760" y="3916680"/>
            <a:ext cx="3749040" cy="1767840"/>
          </a:xfrm>
          <a:prstGeom prst="roundRect">
            <a:avLst/>
          </a:prstGeom>
          <a:ln w="38100">
            <a:solidFill>
              <a:srgbClr val="CCFF99"/>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正方形/長方形 4"/>
          <p:cNvSpPr/>
          <p:nvPr/>
        </p:nvSpPr>
        <p:spPr>
          <a:xfrm>
            <a:off x="7604760" y="4556760"/>
            <a:ext cx="3078480" cy="74676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t>合板検査会　　検索</a:t>
            </a:r>
            <a:endParaRPr kumimoji="1" lang="ja-JP" altLang="en-US" sz="2400" b="1" dirty="0"/>
          </a:p>
        </p:txBody>
      </p:sp>
      <p:sp>
        <p:nvSpPr>
          <p:cNvPr id="6" name="角丸四角形 5"/>
          <p:cNvSpPr/>
          <p:nvPr/>
        </p:nvSpPr>
        <p:spPr>
          <a:xfrm>
            <a:off x="9837361" y="4648200"/>
            <a:ext cx="762000" cy="563880"/>
          </a:xfrm>
          <a:prstGeom prst="round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7" name="図 6"/>
          <p:cNvPicPr>
            <a:picLocks noChangeAspect="1"/>
          </p:cNvPicPr>
          <p:nvPr/>
        </p:nvPicPr>
        <p:blipFill>
          <a:blip r:embed="rId4"/>
          <a:stretch>
            <a:fillRect/>
          </a:stretch>
        </p:blipFill>
        <p:spPr>
          <a:xfrm>
            <a:off x="9812773" y="4534979"/>
            <a:ext cx="1235711" cy="1354202"/>
          </a:xfrm>
          <a:prstGeom prst="rect">
            <a:avLst/>
          </a:prstGeom>
        </p:spPr>
      </p:pic>
      <p:sp>
        <p:nvSpPr>
          <p:cNvPr id="8" name="角丸四角形 7"/>
          <p:cNvSpPr/>
          <p:nvPr/>
        </p:nvSpPr>
        <p:spPr>
          <a:xfrm>
            <a:off x="11475839" y="6028388"/>
            <a:ext cx="594241" cy="616251"/>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3</a:t>
            </a:r>
            <a:endParaRPr kumimoji="1" lang="ja-JP" altLang="en-US" sz="2800" b="1" dirty="0"/>
          </a:p>
        </p:txBody>
      </p:sp>
      <p:sp>
        <p:nvSpPr>
          <p:cNvPr id="9" name="正方形/長方形 8"/>
          <p:cNvSpPr/>
          <p:nvPr/>
        </p:nvSpPr>
        <p:spPr>
          <a:xfrm>
            <a:off x="8707314" y="1075534"/>
            <a:ext cx="1511047" cy="4724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t>クリーンウッド法</a:t>
            </a:r>
            <a:endParaRPr kumimoji="1" lang="ja-JP" altLang="en-US" sz="1200" b="1" dirty="0"/>
          </a:p>
        </p:txBody>
      </p:sp>
      <p:pic>
        <p:nvPicPr>
          <p:cNvPr id="10" name="図 9"/>
          <p:cNvPicPr>
            <a:picLocks noChangeAspect="1"/>
          </p:cNvPicPr>
          <p:nvPr/>
        </p:nvPicPr>
        <p:blipFill>
          <a:blip r:embed="rId4"/>
          <a:stretch>
            <a:fillRect/>
          </a:stretch>
        </p:blipFill>
        <p:spPr>
          <a:xfrm>
            <a:off x="9748390" y="1075534"/>
            <a:ext cx="939941" cy="1030071"/>
          </a:xfrm>
          <a:prstGeom prst="rect">
            <a:avLst/>
          </a:prstGeom>
        </p:spPr>
      </p:pic>
      <p:pic>
        <p:nvPicPr>
          <p:cNvPr id="11" name="Picture 3" descr="logomark-ew_5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470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01944" y="315562"/>
            <a:ext cx="10588112" cy="6226876"/>
          </a:xfrm>
          <a:prstGeom prst="rect">
            <a:avLst/>
          </a:prstGeom>
        </p:spPr>
      </p:pic>
      <p:pic>
        <p:nvPicPr>
          <p:cNvPr id="3" name="図 2"/>
          <p:cNvPicPr>
            <a:picLocks noChangeAspect="1"/>
          </p:cNvPicPr>
          <p:nvPr/>
        </p:nvPicPr>
        <p:blipFill>
          <a:blip r:embed="rId4"/>
          <a:stretch>
            <a:fillRect/>
          </a:stretch>
        </p:blipFill>
        <p:spPr>
          <a:xfrm>
            <a:off x="6446829" y="4600811"/>
            <a:ext cx="1030605" cy="1129429"/>
          </a:xfrm>
          <a:prstGeom prst="rect">
            <a:avLst/>
          </a:prstGeom>
        </p:spPr>
      </p:pic>
      <p:sp>
        <p:nvSpPr>
          <p:cNvPr id="4" name="円/楕円 3"/>
          <p:cNvSpPr/>
          <p:nvPr/>
        </p:nvSpPr>
        <p:spPr>
          <a:xfrm>
            <a:off x="3870960" y="4421839"/>
            <a:ext cx="4160520" cy="1143000"/>
          </a:xfrm>
          <a:prstGeom prst="ellipse">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角丸四角形 4"/>
          <p:cNvSpPr/>
          <p:nvPr/>
        </p:nvSpPr>
        <p:spPr>
          <a:xfrm>
            <a:off x="11475839" y="6028388"/>
            <a:ext cx="594241" cy="616251"/>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4</a:t>
            </a:r>
            <a:endParaRPr kumimoji="1" lang="ja-JP" altLang="en-US" sz="2800" b="1" dirty="0"/>
          </a:p>
        </p:txBody>
      </p:sp>
      <p:pic>
        <p:nvPicPr>
          <p:cNvPr id="6" name="Picture 3" descr="logomark-ew_5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568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87898" y="435748"/>
            <a:ext cx="11454581" cy="6229977"/>
          </a:xfrm>
          <a:prstGeom prst="rect">
            <a:avLst/>
          </a:prstGeom>
        </p:spPr>
      </p:pic>
      <p:pic>
        <p:nvPicPr>
          <p:cNvPr id="6" name="図 5"/>
          <p:cNvPicPr>
            <a:picLocks noChangeAspect="1"/>
          </p:cNvPicPr>
          <p:nvPr/>
        </p:nvPicPr>
        <p:blipFill>
          <a:blip r:embed="rId4"/>
          <a:stretch>
            <a:fillRect/>
          </a:stretch>
        </p:blipFill>
        <p:spPr>
          <a:xfrm>
            <a:off x="1227526" y="5716658"/>
            <a:ext cx="1071139" cy="1173849"/>
          </a:xfrm>
          <a:prstGeom prst="rect">
            <a:avLst/>
          </a:prstGeom>
        </p:spPr>
      </p:pic>
      <p:sp>
        <p:nvSpPr>
          <p:cNvPr id="4" name="角丸四角形 3"/>
          <p:cNvSpPr/>
          <p:nvPr/>
        </p:nvSpPr>
        <p:spPr>
          <a:xfrm>
            <a:off x="11475839" y="6171393"/>
            <a:ext cx="533281" cy="494332"/>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5</a:t>
            </a:r>
            <a:endParaRPr kumimoji="1" lang="ja-JP" altLang="en-US" sz="2800" b="1" dirty="0"/>
          </a:p>
        </p:txBody>
      </p:sp>
      <p:pic>
        <p:nvPicPr>
          <p:cNvPr id="5" name="Picture 3" descr="logomark-ew_5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843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52400" y="58367"/>
            <a:ext cx="8823960" cy="4749136"/>
          </a:xfrm>
          <a:prstGeom prst="rect">
            <a:avLst/>
          </a:prstGeom>
        </p:spPr>
      </p:pic>
      <p:pic>
        <p:nvPicPr>
          <p:cNvPr id="5" name="図 4"/>
          <p:cNvPicPr>
            <a:picLocks noChangeAspect="1"/>
          </p:cNvPicPr>
          <p:nvPr/>
        </p:nvPicPr>
        <p:blipFill>
          <a:blip r:embed="rId4"/>
          <a:stretch>
            <a:fillRect/>
          </a:stretch>
        </p:blipFill>
        <p:spPr>
          <a:xfrm>
            <a:off x="1112492" y="4189149"/>
            <a:ext cx="801980" cy="878881"/>
          </a:xfrm>
          <a:prstGeom prst="rect">
            <a:avLst/>
          </a:prstGeom>
        </p:spPr>
      </p:pic>
      <p:sp>
        <p:nvSpPr>
          <p:cNvPr id="4" name="角丸四角形 3"/>
          <p:cNvSpPr/>
          <p:nvPr/>
        </p:nvSpPr>
        <p:spPr>
          <a:xfrm>
            <a:off x="11641034" y="6394859"/>
            <a:ext cx="411361" cy="403799"/>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6</a:t>
            </a:r>
            <a:endParaRPr kumimoji="1" lang="ja-JP" altLang="en-US" sz="2800" b="1" dirty="0"/>
          </a:p>
        </p:txBody>
      </p:sp>
      <p:pic>
        <p:nvPicPr>
          <p:cNvPr id="9" name="図 8"/>
          <p:cNvPicPr>
            <a:picLocks noChangeAspect="1"/>
          </p:cNvPicPr>
          <p:nvPr/>
        </p:nvPicPr>
        <p:blipFill>
          <a:blip r:embed="rId5"/>
          <a:stretch>
            <a:fillRect/>
          </a:stretch>
        </p:blipFill>
        <p:spPr>
          <a:xfrm>
            <a:off x="2468232" y="3170522"/>
            <a:ext cx="6559092" cy="3544823"/>
          </a:xfrm>
          <a:prstGeom prst="rect">
            <a:avLst/>
          </a:prstGeom>
        </p:spPr>
      </p:pic>
      <p:pic>
        <p:nvPicPr>
          <p:cNvPr id="10" name="図 9"/>
          <p:cNvPicPr>
            <a:picLocks noChangeAspect="1"/>
          </p:cNvPicPr>
          <p:nvPr/>
        </p:nvPicPr>
        <p:blipFill>
          <a:blip r:embed="rId6"/>
          <a:stretch>
            <a:fillRect/>
          </a:stretch>
        </p:blipFill>
        <p:spPr>
          <a:xfrm>
            <a:off x="6300326" y="3326784"/>
            <a:ext cx="5657800" cy="3046508"/>
          </a:xfrm>
          <a:prstGeom prst="rect">
            <a:avLst/>
          </a:prstGeom>
        </p:spPr>
      </p:pic>
      <p:pic>
        <p:nvPicPr>
          <p:cNvPr id="11" name="図 10"/>
          <p:cNvPicPr>
            <a:picLocks noChangeAspect="1"/>
          </p:cNvPicPr>
          <p:nvPr/>
        </p:nvPicPr>
        <p:blipFill>
          <a:blip r:embed="rId4"/>
          <a:stretch>
            <a:fillRect/>
          </a:stretch>
        </p:blipFill>
        <p:spPr>
          <a:xfrm>
            <a:off x="7731179" y="5839093"/>
            <a:ext cx="696245" cy="763007"/>
          </a:xfrm>
          <a:prstGeom prst="rect">
            <a:avLst/>
          </a:prstGeom>
          <a:noFill/>
        </p:spPr>
      </p:pic>
      <p:pic>
        <p:nvPicPr>
          <p:cNvPr id="12" name="図 11"/>
          <p:cNvPicPr>
            <a:picLocks noChangeAspect="1"/>
          </p:cNvPicPr>
          <p:nvPr/>
        </p:nvPicPr>
        <p:blipFill>
          <a:blip r:embed="rId4"/>
          <a:stretch>
            <a:fillRect/>
          </a:stretch>
        </p:blipFill>
        <p:spPr>
          <a:xfrm>
            <a:off x="3464377" y="6049115"/>
            <a:ext cx="960092" cy="1052154"/>
          </a:xfrm>
          <a:prstGeom prst="rect">
            <a:avLst/>
          </a:prstGeom>
          <a:noFill/>
        </p:spPr>
      </p:pic>
      <p:pic>
        <p:nvPicPr>
          <p:cNvPr id="13" name="Picture 3" descr="logomark-ew_5_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619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1475839" y="6171393"/>
            <a:ext cx="513624" cy="439472"/>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7</a:t>
            </a:r>
            <a:endParaRPr kumimoji="1" lang="ja-JP" altLang="en-US" sz="2800" b="1" dirty="0"/>
          </a:p>
        </p:txBody>
      </p:sp>
      <p:pic>
        <p:nvPicPr>
          <p:cNvPr id="2" name="図 1"/>
          <p:cNvPicPr>
            <a:picLocks noChangeAspect="1"/>
          </p:cNvPicPr>
          <p:nvPr/>
        </p:nvPicPr>
        <p:blipFill>
          <a:blip r:embed="rId3"/>
          <a:stretch>
            <a:fillRect/>
          </a:stretch>
        </p:blipFill>
        <p:spPr>
          <a:xfrm>
            <a:off x="117988" y="400494"/>
            <a:ext cx="11217974" cy="6081838"/>
          </a:xfrm>
          <a:prstGeom prst="rect">
            <a:avLst/>
          </a:prstGeom>
        </p:spPr>
      </p:pic>
      <p:pic>
        <p:nvPicPr>
          <p:cNvPr id="6" name="図 5"/>
          <p:cNvPicPr>
            <a:picLocks noChangeAspect="1"/>
          </p:cNvPicPr>
          <p:nvPr/>
        </p:nvPicPr>
        <p:blipFill>
          <a:blip r:embed="rId4"/>
          <a:stretch>
            <a:fillRect/>
          </a:stretch>
        </p:blipFill>
        <p:spPr>
          <a:xfrm>
            <a:off x="3852132" y="5704684"/>
            <a:ext cx="873258" cy="956993"/>
          </a:xfrm>
          <a:prstGeom prst="rect">
            <a:avLst/>
          </a:prstGeom>
        </p:spPr>
      </p:pic>
      <p:pic>
        <p:nvPicPr>
          <p:cNvPr id="7" name="Picture 3" descr="logomark-ew_5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76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85098" y="173186"/>
            <a:ext cx="8129913" cy="4841265"/>
          </a:xfrm>
          <a:prstGeom prst="rect">
            <a:avLst/>
          </a:prstGeom>
        </p:spPr>
      </p:pic>
      <p:pic>
        <p:nvPicPr>
          <p:cNvPr id="5" name="図 4"/>
          <p:cNvPicPr>
            <a:picLocks noChangeAspect="1"/>
          </p:cNvPicPr>
          <p:nvPr/>
        </p:nvPicPr>
        <p:blipFill>
          <a:blip r:embed="rId4"/>
          <a:stretch>
            <a:fillRect/>
          </a:stretch>
        </p:blipFill>
        <p:spPr>
          <a:xfrm>
            <a:off x="3899967" y="2486446"/>
            <a:ext cx="6487593" cy="4371554"/>
          </a:xfrm>
          <a:prstGeom prst="rect">
            <a:avLst/>
          </a:prstGeom>
        </p:spPr>
      </p:pic>
      <p:sp>
        <p:nvSpPr>
          <p:cNvPr id="6" name="正方形/長方形 5"/>
          <p:cNvSpPr/>
          <p:nvPr/>
        </p:nvSpPr>
        <p:spPr>
          <a:xfrm>
            <a:off x="6622089" y="621156"/>
            <a:ext cx="1511047" cy="47244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t>お問い合わせ</a:t>
            </a:r>
            <a:endParaRPr kumimoji="1" lang="ja-JP" altLang="en-US" sz="1600" b="1" dirty="0"/>
          </a:p>
        </p:txBody>
      </p:sp>
      <p:pic>
        <p:nvPicPr>
          <p:cNvPr id="7" name="図 6"/>
          <p:cNvPicPr>
            <a:picLocks noChangeAspect="1"/>
          </p:cNvPicPr>
          <p:nvPr/>
        </p:nvPicPr>
        <p:blipFill>
          <a:blip r:embed="rId5"/>
          <a:stretch>
            <a:fillRect/>
          </a:stretch>
        </p:blipFill>
        <p:spPr>
          <a:xfrm>
            <a:off x="7740021" y="541652"/>
            <a:ext cx="842045" cy="1246294"/>
          </a:xfrm>
          <a:prstGeom prst="rect">
            <a:avLst/>
          </a:prstGeom>
        </p:spPr>
      </p:pic>
      <p:sp>
        <p:nvSpPr>
          <p:cNvPr id="8" name="正方形/長方形 7"/>
          <p:cNvSpPr/>
          <p:nvPr/>
        </p:nvSpPr>
        <p:spPr>
          <a:xfrm>
            <a:off x="8116329" y="4939550"/>
            <a:ext cx="1998174" cy="472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t>info@jpic-ew.or.jp</a:t>
            </a:r>
            <a:endParaRPr kumimoji="1" lang="ja-JP" altLang="en-US" sz="1600" b="1" dirty="0"/>
          </a:p>
        </p:txBody>
      </p:sp>
      <p:pic>
        <p:nvPicPr>
          <p:cNvPr id="9" name="図 8"/>
          <p:cNvPicPr>
            <a:picLocks noChangeAspect="1"/>
          </p:cNvPicPr>
          <p:nvPr/>
        </p:nvPicPr>
        <p:blipFill>
          <a:blip r:embed="rId5"/>
          <a:stretch>
            <a:fillRect/>
          </a:stretch>
        </p:blipFill>
        <p:spPr>
          <a:xfrm>
            <a:off x="9641835" y="4788843"/>
            <a:ext cx="842045" cy="1246294"/>
          </a:xfrm>
          <a:prstGeom prst="rect">
            <a:avLst/>
          </a:prstGeom>
        </p:spPr>
      </p:pic>
      <p:sp>
        <p:nvSpPr>
          <p:cNvPr id="10" name="角丸四角形 9"/>
          <p:cNvSpPr/>
          <p:nvPr/>
        </p:nvSpPr>
        <p:spPr>
          <a:xfrm>
            <a:off x="11385381" y="6474650"/>
            <a:ext cx="609481" cy="354071"/>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8</a:t>
            </a:r>
            <a:endParaRPr kumimoji="1" lang="ja-JP" altLang="en-US" sz="2800" b="1" dirty="0"/>
          </a:p>
        </p:txBody>
      </p:sp>
      <p:pic>
        <p:nvPicPr>
          <p:cNvPr id="11" name="Picture 3" descr="logomark-ew_5_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414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39567" y="6182472"/>
            <a:ext cx="7724856" cy="533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t>登録後の年会費は</a:t>
            </a:r>
            <a:r>
              <a:rPr kumimoji="1" lang="en-US" altLang="ja-JP" b="1" dirty="0" smtClean="0"/>
              <a:t>10,000</a:t>
            </a:r>
            <a:r>
              <a:rPr kumimoji="1" lang="ja-JP" altLang="en-US" b="1" dirty="0" smtClean="0"/>
              <a:t>円</a:t>
            </a:r>
            <a:r>
              <a:rPr kumimoji="1" lang="en-US" altLang="ja-JP" b="1" dirty="0" smtClean="0"/>
              <a:t>(</a:t>
            </a:r>
            <a:r>
              <a:rPr kumimoji="1" lang="ja-JP" altLang="en-US" b="1" dirty="0" smtClean="0"/>
              <a:t>税別</a:t>
            </a:r>
            <a:r>
              <a:rPr kumimoji="1" lang="en-US" altLang="ja-JP" b="1" dirty="0" smtClean="0"/>
              <a:t>)</a:t>
            </a:r>
            <a:r>
              <a:rPr kumimoji="1" lang="ja-JP" altLang="en-US" b="1" dirty="0" err="1" smtClean="0"/>
              <a:t>、</a:t>
            </a:r>
            <a:r>
              <a:rPr kumimoji="1" lang="ja-JP" altLang="en-US" b="1" dirty="0" smtClean="0"/>
              <a:t>５年ごとの更新料は</a:t>
            </a:r>
            <a:r>
              <a:rPr kumimoji="1" lang="en-US" altLang="ja-JP" b="1" dirty="0" smtClean="0"/>
              <a:t>11,000</a:t>
            </a:r>
            <a:r>
              <a:rPr kumimoji="1" lang="ja-JP" altLang="en-US" b="1" dirty="0" smtClean="0"/>
              <a:t>円</a:t>
            </a:r>
            <a:r>
              <a:rPr kumimoji="1" lang="en-US" altLang="ja-JP" b="1" dirty="0" smtClean="0"/>
              <a:t>(</a:t>
            </a:r>
            <a:r>
              <a:rPr kumimoji="1" lang="ja-JP" altLang="en-US" b="1" dirty="0" smtClean="0"/>
              <a:t>税別</a:t>
            </a:r>
            <a:r>
              <a:rPr kumimoji="1" lang="en-US" altLang="ja-JP" b="1" dirty="0" smtClean="0"/>
              <a:t>)</a:t>
            </a:r>
            <a:endParaRPr kumimoji="1" lang="ja-JP" altLang="en-US" b="1" dirty="0"/>
          </a:p>
        </p:txBody>
      </p:sp>
      <p:sp>
        <p:nvSpPr>
          <p:cNvPr id="7" name="角丸四角形 6"/>
          <p:cNvSpPr/>
          <p:nvPr/>
        </p:nvSpPr>
        <p:spPr>
          <a:xfrm>
            <a:off x="11470753" y="6161928"/>
            <a:ext cx="609481" cy="553944"/>
          </a:xfrm>
          <a:prstGeom prst="roundRect">
            <a:avLst/>
          </a:prstGeom>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800" b="1" dirty="0" smtClean="0"/>
              <a:t>9</a:t>
            </a:r>
            <a:endParaRPr kumimoji="1" lang="ja-JP" altLang="en-US" sz="2800" b="1" dirty="0"/>
          </a:p>
        </p:txBody>
      </p:sp>
      <p:pic>
        <p:nvPicPr>
          <p:cNvPr id="3" name="図 2"/>
          <p:cNvPicPr>
            <a:picLocks noChangeAspect="1"/>
          </p:cNvPicPr>
          <p:nvPr/>
        </p:nvPicPr>
        <p:blipFill>
          <a:blip r:embed="rId3"/>
          <a:stretch>
            <a:fillRect/>
          </a:stretch>
        </p:blipFill>
        <p:spPr>
          <a:xfrm>
            <a:off x="139567" y="387424"/>
            <a:ext cx="7597040" cy="5455479"/>
          </a:xfrm>
          <a:prstGeom prst="rect">
            <a:avLst/>
          </a:prstGeom>
        </p:spPr>
      </p:pic>
      <p:pic>
        <p:nvPicPr>
          <p:cNvPr id="8" name="図 7"/>
          <p:cNvPicPr>
            <a:picLocks noChangeAspect="1"/>
          </p:cNvPicPr>
          <p:nvPr/>
        </p:nvPicPr>
        <p:blipFill>
          <a:blip r:embed="rId4"/>
          <a:stretch>
            <a:fillRect/>
          </a:stretch>
        </p:blipFill>
        <p:spPr>
          <a:xfrm>
            <a:off x="5898283" y="4981694"/>
            <a:ext cx="842045" cy="1246294"/>
          </a:xfrm>
          <a:prstGeom prst="rect">
            <a:avLst/>
          </a:prstGeom>
        </p:spPr>
      </p:pic>
      <p:pic>
        <p:nvPicPr>
          <p:cNvPr id="9" name="図 8"/>
          <p:cNvPicPr>
            <a:picLocks noChangeAspect="1"/>
          </p:cNvPicPr>
          <p:nvPr/>
        </p:nvPicPr>
        <p:blipFill>
          <a:blip r:embed="rId5"/>
          <a:stretch>
            <a:fillRect/>
          </a:stretch>
        </p:blipFill>
        <p:spPr>
          <a:xfrm>
            <a:off x="5898283" y="387424"/>
            <a:ext cx="5675580" cy="3267487"/>
          </a:xfrm>
          <a:prstGeom prst="rect">
            <a:avLst/>
          </a:prstGeom>
        </p:spPr>
      </p:pic>
      <p:pic>
        <p:nvPicPr>
          <p:cNvPr id="10" name="図 9"/>
          <p:cNvPicPr>
            <a:picLocks noChangeAspect="1"/>
          </p:cNvPicPr>
          <p:nvPr/>
        </p:nvPicPr>
        <p:blipFill>
          <a:blip r:embed="rId6"/>
          <a:stretch>
            <a:fillRect/>
          </a:stretch>
        </p:blipFill>
        <p:spPr>
          <a:xfrm>
            <a:off x="8736073" y="3809814"/>
            <a:ext cx="2260642" cy="2906058"/>
          </a:xfrm>
          <a:prstGeom prst="rect">
            <a:avLst/>
          </a:prstGeom>
        </p:spPr>
      </p:pic>
      <p:pic>
        <p:nvPicPr>
          <p:cNvPr id="11" name="Picture 3" descr="logomark-ew_5_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3544" y="22374"/>
            <a:ext cx="1581150" cy="30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9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ファセット">
  <a:themeElements>
    <a:clrScheme name="黄色がかったオレンジ">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Facet</Template>
  <TotalTime>2073</TotalTime>
  <Words>2836</Words>
  <Application>Microsoft Office PowerPoint</Application>
  <PresentationFormat>ワイド画面</PresentationFormat>
  <Paragraphs>404</Paragraphs>
  <Slides>24</Slides>
  <Notes>24</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24</vt:i4>
      </vt:variant>
    </vt:vector>
  </HeadingPairs>
  <TitlesOfParts>
    <vt:vector size="44" baseType="lpstr">
      <vt:lpstr>HGPｺﾞｼｯｸM</vt:lpstr>
      <vt:lpstr>HG丸ｺﾞｼｯｸM-PRO</vt:lpstr>
      <vt:lpstr>Meiryo UI</vt:lpstr>
      <vt:lpstr>ＭＳ Ｐゴシック</vt:lpstr>
      <vt:lpstr>ＭＳ ゴシック</vt:lpstr>
      <vt:lpstr>ＭＳ 明朝</vt:lpstr>
      <vt:lpstr>ＭＳ明朝</vt:lpstr>
      <vt:lpstr>新細明體</vt:lpstr>
      <vt:lpstr>SimSun</vt:lpstr>
      <vt:lpstr>メイリオ</vt:lpstr>
      <vt:lpstr>굃굍뼻뮝</vt:lpstr>
      <vt:lpstr>俵俽柧挬</vt:lpstr>
      <vt:lpstr>Arial</vt:lpstr>
      <vt:lpstr>Calibri</vt:lpstr>
      <vt:lpstr>Century</vt:lpstr>
      <vt:lpstr>Times New Roman</vt:lpstr>
      <vt:lpstr>Trebuchet MS</vt:lpstr>
      <vt:lpstr>Wingdings</vt:lpstr>
      <vt:lpstr>Wingdings 3</vt:lpstr>
      <vt:lpstr>ファセット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アカウント</dc:creator>
  <cp:lastModifiedBy>Microsoft アカウント</cp:lastModifiedBy>
  <cp:revision>184</cp:revision>
  <dcterms:created xsi:type="dcterms:W3CDTF">2020-09-19T00:40:26Z</dcterms:created>
  <dcterms:modified xsi:type="dcterms:W3CDTF">2020-09-28T01:23:57Z</dcterms:modified>
</cp:coreProperties>
</file>